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350" r:id="rId3"/>
    <p:sldId id="351" r:id="rId4"/>
    <p:sldId id="352" r:id="rId5"/>
    <p:sldId id="348" r:id="rId6"/>
    <p:sldId id="349" r:id="rId7"/>
    <p:sldId id="268" r:id="rId8"/>
    <p:sldId id="273" r:id="rId9"/>
    <p:sldId id="275" r:id="rId10"/>
    <p:sldId id="276" r:id="rId11"/>
    <p:sldId id="279" r:id="rId12"/>
    <p:sldId id="280" r:id="rId13"/>
    <p:sldId id="282" r:id="rId14"/>
    <p:sldId id="283" r:id="rId15"/>
    <p:sldId id="347" r:id="rId16"/>
    <p:sldId id="285" r:id="rId17"/>
    <p:sldId id="357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  <p:sldId id="353" r:id="rId29"/>
    <p:sldId id="301" r:id="rId30"/>
    <p:sldId id="302" r:id="rId31"/>
    <p:sldId id="303" r:id="rId32"/>
    <p:sldId id="304" r:id="rId33"/>
    <p:sldId id="354" r:id="rId34"/>
    <p:sldId id="355" r:id="rId35"/>
    <p:sldId id="356" r:id="rId3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78677A-5ADF-495A-935E-C89826B93917}" type="datetimeFigureOut">
              <a:rPr kumimoji="1" lang="ja-JP" altLang="en-US" smtClean="0"/>
              <a:pPr/>
              <a:t>2017/9/7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CA443-33F0-4BA4-994F-0183EE0CCF1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204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CA443-33F0-4BA4-994F-0183EE0CCF16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1453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75E62-1884-4C39-8A6A-932CAB56D6E7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42098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75E62-1884-4C39-8A6A-932CAB56D6E7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9137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75E62-1884-4C39-8A6A-932CAB56D6E7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76755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630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smtClean="0"/>
          </a:p>
        </p:txBody>
      </p:sp>
      <p:sp>
        <p:nvSpPr>
          <p:cNvPr id="22630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CF555A-605C-4F35-8705-F3076DF45FBE}" type="slidenum">
              <a:rPr lang="en-US" altLang="ja-JP" smtClean="0">
                <a:latin typeface="Arial" pitchFamily="34" charset="0"/>
              </a:rPr>
              <a:pPr/>
              <a:t>15</a:t>
            </a:fld>
            <a:endParaRPr lang="en-US" altLang="ja-JP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5632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75E62-1884-4C39-8A6A-932CAB56D6E7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5719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8ACDB-9BE4-4AC2-B962-72821AD66045}" type="slidenum">
              <a:rPr lang="en-US" altLang="ja-JP" smtClean="0"/>
              <a:pPr/>
              <a:t>18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579716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8ACDB-9BE4-4AC2-B962-72821AD66045}" type="slidenum">
              <a:rPr lang="en-US" altLang="ja-JP" smtClean="0"/>
              <a:pPr/>
              <a:t>19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72427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8ACDB-9BE4-4AC2-B962-72821AD66045}" type="slidenum">
              <a:rPr lang="en-US" altLang="ja-JP" smtClean="0"/>
              <a:pPr/>
              <a:t>20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570225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8ACDB-9BE4-4AC2-B962-72821AD66045}" type="slidenum">
              <a:rPr lang="en-US" altLang="ja-JP" smtClean="0"/>
              <a:pPr/>
              <a:t>21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752157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8ACDB-9BE4-4AC2-B962-72821AD66045}" type="slidenum">
              <a:rPr lang="en-US" altLang="ja-JP" smtClean="0"/>
              <a:pPr/>
              <a:t>22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67475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8ACDB-9BE4-4AC2-B962-72821AD66045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354934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8ACDB-9BE4-4AC2-B962-72821AD66045}" type="slidenum">
              <a:rPr lang="en-US" altLang="ja-JP" smtClean="0"/>
              <a:pPr/>
              <a:t>23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4417426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8ACDB-9BE4-4AC2-B962-72821AD66045}" type="slidenum">
              <a:rPr lang="en-US" altLang="ja-JP" smtClean="0"/>
              <a:pPr/>
              <a:t>24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14039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8ACDB-9BE4-4AC2-B962-72821AD66045}" type="slidenum">
              <a:rPr lang="en-US" altLang="ja-JP" smtClean="0"/>
              <a:pPr/>
              <a:t>25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4854820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8ACDB-9BE4-4AC2-B962-72821AD66045}" type="slidenum">
              <a:rPr lang="en-US" altLang="ja-JP" smtClean="0"/>
              <a:pPr/>
              <a:t>26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4428370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8ACDB-9BE4-4AC2-B962-72821AD66045}" type="slidenum">
              <a:rPr lang="en-US" altLang="ja-JP" smtClean="0"/>
              <a:pPr/>
              <a:t>27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964437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75E62-1884-4C39-8A6A-932CAB56D6E7}" type="slidenum">
              <a:rPr kumimoji="1" lang="ja-JP" altLang="en-US" smtClean="0"/>
              <a:pPr/>
              <a:t>28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701352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8ACDB-9BE4-4AC2-B962-72821AD66045}" type="slidenum">
              <a:rPr lang="en-US" altLang="ja-JP" smtClean="0"/>
              <a:pPr/>
              <a:t>29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529989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8ACDB-9BE4-4AC2-B962-72821AD66045}" type="slidenum">
              <a:rPr lang="en-US" altLang="ja-JP" smtClean="0"/>
              <a:pPr/>
              <a:t>30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0936196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8ACDB-9BE4-4AC2-B962-72821AD66045}" type="slidenum">
              <a:rPr lang="en-US" altLang="ja-JP" smtClean="0"/>
              <a:pPr/>
              <a:t>31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726267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8ACDB-9BE4-4AC2-B962-72821AD66045}" type="slidenum">
              <a:rPr lang="en-US" altLang="ja-JP" smtClean="0"/>
              <a:pPr/>
              <a:t>32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884580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8ACDB-9BE4-4AC2-B962-72821AD66045}" type="slidenum">
              <a:rPr lang="en-US" altLang="ja-JP" smtClean="0"/>
              <a:pPr/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050830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75E62-1884-4C39-8A6A-932CAB56D6E7}" type="slidenum">
              <a:rPr kumimoji="1" lang="ja-JP" altLang="en-US" smtClean="0"/>
              <a:pPr/>
              <a:t>33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958990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75E62-1884-4C39-8A6A-932CAB56D6E7}" type="slidenum">
              <a:rPr kumimoji="1" lang="ja-JP" altLang="en-US" smtClean="0"/>
              <a:pPr/>
              <a:t>34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635735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75E62-1884-4C39-8A6A-932CAB56D6E7}" type="slidenum">
              <a:rPr kumimoji="1" lang="ja-JP" altLang="en-US" smtClean="0"/>
              <a:pPr/>
              <a:t>35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07467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18ACDB-9BE4-4AC2-B962-72821AD66045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670299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425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224260" name="スライド番号プレースホルダ 3"/>
          <p:cNvSpPr txBox="1">
            <a:spLocks noGrp="1"/>
          </p:cNvSpPr>
          <p:nvPr/>
        </p:nvSpPr>
        <p:spPr bwMode="auto">
          <a:xfrm>
            <a:off x="3885393" y="8685256"/>
            <a:ext cx="2970991" cy="45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0DA07E4-7600-4F53-AC23-B6C9B09C61F0}" type="slidenum">
              <a:rPr lang="ja-JP" altLang="en-US" sz="1200">
                <a:latin typeface="Calibri" pitchFamily="34" charset="0"/>
              </a:rPr>
              <a:pPr algn="r"/>
              <a:t>7</a:t>
            </a:fld>
            <a:endParaRPr lang="en-US" altLang="ja-JP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8260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A3E69F-CD40-47C0-9743-F8399F2DFC0A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2928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75E62-1884-4C39-8A6A-932CAB56D6E7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61496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75E62-1884-4C39-8A6A-932CAB56D6E7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36017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475E62-1884-4C39-8A6A-932CAB56D6E7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8838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83C1C-F7A0-4D77-9C2B-3CFE2D1D82DA}" type="datetimeFigureOut">
              <a:rPr kumimoji="1" lang="ja-JP" altLang="en-US" smtClean="0"/>
              <a:pPr/>
              <a:t>2017/9/7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AE6BE-794A-4481-8783-C67F3CDCEF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83C1C-F7A0-4D77-9C2B-3CFE2D1D82DA}" type="datetimeFigureOut">
              <a:rPr kumimoji="1" lang="ja-JP" altLang="en-US" smtClean="0"/>
              <a:pPr/>
              <a:t>2017/9/7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AE6BE-794A-4481-8783-C67F3CDCEF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83C1C-F7A0-4D77-9C2B-3CFE2D1D82DA}" type="datetimeFigureOut">
              <a:rPr kumimoji="1" lang="ja-JP" altLang="en-US" smtClean="0"/>
              <a:pPr/>
              <a:t>2017/9/7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AE6BE-794A-4481-8783-C67F3CDCEF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83C1C-F7A0-4D77-9C2B-3CFE2D1D82DA}" type="datetimeFigureOut">
              <a:rPr kumimoji="1" lang="ja-JP" altLang="en-US" smtClean="0"/>
              <a:pPr/>
              <a:t>2017/9/7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AE6BE-794A-4481-8783-C67F3CDCEF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83C1C-F7A0-4D77-9C2B-3CFE2D1D82DA}" type="datetimeFigureOut">
              <a:rPr kumimoji="1" lang="ja-JP" altLang="en-US" smtClean="0"/>
              <a:pPr/>
              <a:t>2017/9/7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AE6BE-794A-4481-8783-C67F3CDCEF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83C1C-F7A0-4D77-9C2B-3CFE2D1D82DA}" type="datetimeFigureOut">
              <a:rPr kumimoji="1" lang="ja-JP" altLang="en-US" smtClean="0"/>
              <a:pPr/>
              <a:t>2017/9/7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AE6BE-794A-4481-8783-C67F3CDCEF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83C1C-F7A0-4D77-9C2B-3CFE2D1D82DA}" type="datetimeFigureOut">
              <a:rPr kumimoji="1" lang="ja-JP" altLang="en-US" smtClean="0"/>
              <a:pPr/>
              <a:t>2017/9/7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AE6BE-794A-4481-8783-C67F3CDCEF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83C1C-F7A0-4D77-9C2B-3CFE2D1D82DA}" type="datetimeFigureOut">
              <a:rPr kumimoji="1" lang="ja-JP" altLang="en-US" smtClean="0"/>
              <a:pPr/>
              <a:t>2017/9/7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AE6BE-794A-4481-8783-C67F3CDCEF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83C1C-F7A0-4D77-9C2B-3CFE2D1D82DA}" type="datetimeFigureOut">
              <a:rPr kumimoji="1" lang="ja-JP" altLang="en-US" smtClean="0"/>
              <a:pPr/>
              <a:t>2017/9/7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AE6BE-794A-4481-8783-C67F3CDCEF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83C1C-F7A0-4D77-9C2B-3CFE2D1D82DA}" type="datetimeFigureOut">
              <a:rPr kumimoji="1" lang="ja-JP" altLang="en-US" smtClean="0"/>
              <a:pPr/>
              <a:t>2017/9/7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AE6BE-794A-4481-8783-C67F3CDCEF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83C1C-F7A0-4D77-9C2B-3CFE2D1D82DA}" type="datetimeFigureOut">
              <a:rPr kumimoji="1" lang="ja-JP" altLang="en-US" smtClean="0"/>
              <a:pPr/>
              <a:t>2017/9/7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AE6BE-794A-4481-8783-C67F3CDCEF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83C1C-F7A0-4D77-9C2B-3CFE2D1D82DA}" type="datetimeFigureOut">
              <a:rPr kumimoji="1" lang="ja-JP" altLang="en-US" smtClean="0"/>
              <a:pPr/>
              <a:t>2017/9/7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AE6BE-794A-4481-8783-C67F3CDCEF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8.bin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9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4392488"/>
          </a:xfr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ja-JP" altLang="en-US" sz="6600" dirty="0" smtClean="0"/>
              <a:t>第１回の承前</a:t>
            </a:r>
            <a:r>
              <a:rPr lang="en-US" altLang="ja-JP" sz="6600" dirty="0" smtClean="0"/>
              <a:t/>
            </a:r>
            <a:br>
              <a:rPr lang="en-US" altLang="ja-JP" sz="6600" dirty="0" smtClean="0"/>
            </a:br>
            <a:r>
              <a:rPr lang="ja-JP" altLang="en-US" sz="6600" dirty="0" smtClean="0"/>
              <a:t>旅行業</a:t>
            </a:r>
            <a:r>
              <a:rPr lang="ja-JP" altLang="en-US" sz="6600" dirty="0" smtClean="0"/>
              <a:t>制度</a:t>
            </a:r>
            <a:r>
              <a:rPr lang="en-US" altLang="ja-JP" sz="6600" dirty="0" smtClean="0"/>
              <a:t/>
            </a:r>
            <a:br>
              <a:rPr lang="en-US" altLang="ja-JP" sz="6600" dirty="0" smtClean="0"/>
            </a:b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sz="3600" dirty="0" smtClean="0"/>
              <a:t>インバウンド→アウトバウンド→インバウンドの歴史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sz="4000" dirty="0" smtClean="0"/>
              <a:t>～パック料金の不思議～</a:t>
            </a:r>
            <a:endParaRPr kumimoji="1" lang="ja-JP" altLang="en-US"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ext Box 2"/>
          <p:cNvSpPr txBox="1">
            <a:spLocks noChangeArrowheads="1"/>
          </p:cNvSpPr>
          <p:nvPr/>
        </p:nvSpPr>
        <p:spPr bwMode="auto">
          <a:xfrm>
            <a:off x="2192338" y="333375"/>
            <a:ext cx="4324350" cy="655638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3200">
                <a:latin typeface="Times New Roman" pitchFamily="18" charset="0"/>
              </a:rPr>
              <a:t>包括代金制度への疑問</a:t>
            </a:r>
          </a:p>
        </p:txBody>
      </p:sp>
      <p:sp>
        <p:nvSpPr>
          <p:cNvPr id="89091" name="Text Box 3"/>
          <p:cNvSpPr txBox="1">
            <a:spLocks noChangeArrowheads="1"/>
          </p:cNvSpPr>
          <p:nvPr/>
        </p:nvSpPr>
        <p:spPr bwMode="auto">
          <a:xfrm>
            <a:off x="381000" y="2657475"/>
            <a:ext cx="15240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400">
                <a:latin typeface="Times New Roman" pitchFamily="18" charset="0"/>
              </a:rPr>
              <a:t>運賃（３０）</a:t>
            </a:r>
          </a:p>
        </p:txBody>
      </p:sp>
      <p:sp>
        <p:nvSpPr>
          <p:cNvPr id="89092" name="Text Box 4"/>
          <p:cNvSpPr txBox="1">
            <a:spLocks noChangeArrowheads="1"/>
          </p:cNvSpPr>
          <p:nvPr/>
        </p:nvSpPr>
        <p:spPr bwMode="auto">
          <a:xfrm>
            <a:off x="304800" y="3581400"/>
            <a:ext cx="21336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400">
                <a:latin typeface="Times New Roman" pitchFamily="18" charset="0"/>
              </a:rPr>
              <a:t>宿泊料金（２０）</a:t>
            </a:r>
          </a:p>
        </p:txBody>
      </p:sp>
      <p:sp>
        <p:nvSpPr>
          <p:cNvPr id="89093" name="Text Box 5"/>
          <p:cNvSpPr txBox="1">
            <a:spLocks noChangeArrowheads="1"/>
          </p:cNvSpPr>
          <p:nvPr/>
        </p:nvSpPr>
        <p:spPr bwMode="auto">
          <a:xfrm>
            <a:off x="304800" y="4486275"/>
            <a:ext cx="1838325" cy="4762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400">
                <a:latin typeface="Times New Roman" pitchFamily="18" charset="0"/>
              </a:rPr>
              <a:t>観劇料（１０）</a:t>
            </a:r>
          </a:p>
        </p:txBody>
      </p:sp>
      <p:sp>
        <p:nvSpPr>
          <p:cNvPr id="89094" name="Text Box 6"/>
          <p:cNvSpPr txBox="1">
            <a:spLocks noChangeArrowheads="1"/>
          </p:cNvSpPr>
          <p:nvPr/>
        </p:nvSpPr>
        <p:spPr bwMode="auto">
          <a:xfrm>
            <a:off x="304800" y="5410200"/>
            <a:ext cx="22304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400">
                <a:latin typeface="Times New Roman" pitchFamily="18" charset="0"/>
              </a:rPr>
              <a:t>手配手数料（５）</a:t>
            </a:r>
          </a:p>
        </p:txBody>
      </p:sp>
      <p:sp>
        <p:nvSpPr>
          <p:cNvPr id="89095" name="Text Box 7"/>
          <p:cNvSpPr txBox="1">
            <a:spLocks noChangeArrowheads="1"/>
          </p:cNvSpPr>
          <p:nvPr/>
        </p:nvSpPr>
        <p:spPr bwMode="auto">
          <a:xfrm>
            <a:off x="152400" y="1524000"/>
            <a:ext cx="2733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400">
                <a:latin typeface="Times New Roman" pitchFamily="18" charset="0"/>
              </a:rPr>
              <a:t>手配旅行代金（６５）</a:t>
            </a:r>
          </a:p>
        </p:txBody>
      </p:sp>
      <p:sp>
        <p:nvSpPr>
          <p:cNvPr id="89096" name="Text Box 8"/>
          <p:cNvSpPr txBox="1">
            <a:spLocks noChangeArrowheads="1"/>
          </p:cNvSpPr>
          <p:nvPr/>
        </p:nvSpPr>
        <p:spPr bwMode="auto">
          <a:xfrm>
            <a:off x="3190875" y="2647950"/>
            <a:ext cx="2143125" cy="4762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400">
                <a:latin typeface="Times New Roman" pitchFamily="18" charset="0"/>
              </a:rPr>
              <a:t>規制運賃（３０）</a:t>
            </a:r>
          </a:p>
        </p:txBody>
      </p:sp>
      <p:sp>
        <p:nvSpPr>
          <p:cNvPr id="89097" name="Text Box 9"/>
          <p:cNvSpPr txBox="1">
            <a:spLocks noChangeArrowheads="1"/>
          </p:cNvSpPr>
          <p:nvPr/>
        </p:nvSpPr>
        <p:spPr bwMode="auto">
          <a:xfrm>
            <a:off x="3197225" y="3581400"/>
            <a:ext cx="2136775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400">
                <a:latin typeface="Times New Roman" pitchFamily="18" charset="0"/>
              </a:rPr>
              <a:t>届出料金（２０）</a:t>
            </a:r>
          </a:p>
        </p:txBody>
      </p:sp>
      <p:sp>
        <p:nvSpPr>
          <p:cNvPr id="89098" name="Text Box 10"/>
          <p:cNvSpPr txBox="1">
            <a:spLocks noChangeArrowheads="1"/>
          </p:cNvSpPr>
          <p:nvPr/>
        </p:nvSpPr>
        <p:spPr bwMode="auto">
          <a:xfrm>
            <a:off x="3200400" y="4572000"/>
            <a:ext cx="2286000" cy="4762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400">
                <a:latin typeface="Times New Roman" pitchFamily="18" charset="0"/>
              </a:rPr>
              <a:t>観劇料</a:t>
            </a:r>
            <a:r>
              <a:rPr lang="en-US" altLang="ja-JP" sz="2400">
                <a:latin typeface="Times New Roman" pitchFamily="18" charset="0"/>
              </a:rPr>
              <a:t>(</a:t>
            </a:r>
            <a:r>
              <a:rPr lang="ja-JP" altLang="en-US" sz="2400">
                <a:latin typeface="Times New Roman" pitchFamily="18" charset="0"/>
              </a:rPr>
              <a:t>無規制）</a:t>
            </a:r>
          </a:p>
        </p:txBody>
      </p:sp>
      <p:sp>
        <p:nvSpPr>
          <p:cNvPr id="89099" name="Text Box 11"/>
          <p:cNvSpPr txBox="1">
            <a:spLocks noChangeArrowheads="1"/>
          </p:cNvSpPr>
          <p:nvPr/>
        </p:nvSpPr>
        <p:spPr bwMode="auto">
          <a:xfrm>
            <a:off x="7654925" y="2657475"/>
            <a:ext cx="803275" cy="466725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400">
                <a:latin typeface="Times New Roman" pitchFamily="18" charset="0"/>
              </a:rPr>
              <a:t>運賃</a:t>
            </a:r>
          </a:p>
        </p:txBody>
      </p:sp>
      <p:sp>
        <p:nvSpPr>
          <p:cNvPr id="89100" name="Text Box 12"/>
          <p:cNvSpPr txBox="1">
            <a:spLocks noChangeArrowheads="1"/>
          </p:cNvSpPr>
          <p:nvPr/>
        </p:nvSpPr>
        <p:spPr bwMode="auto">
          <a:xfrm>
            <a:off x="7197725" y="3495675"/>
            <a:ext cx="1412875" cy="466725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400">
                <a:latin typeface="Times New Roman" pitchFamily="18" charset="0"/>
              </a:rPr>
              <a:t>宿泊料金</a:t>
            </a:r>
          </a:p>
        </p:txBody>
      </p:sp>
      <p:sp>
        <p:nvSpPr>
          <p:cNvPr id="89101" name="Text Box 13"/>
          <p:cNvSpPr txBox="1">
            <a:spLocks noChangeArrowheads="1"/>
          </p:cNvSpPr>
          <p:nvPr/>
        </p:nvSpPr>
        <p:spPr bwMode="auto">
          <a:xfrm>
            <a:off x="7350125" y="4191000"/>
            <a:ext cx="1108075" cy="466725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400">
                <a:latin typeface="Times New Roman" pitchFamily="18" charset="0"/>
              </a:rPr>
              <a:t>観劇料</a:t>
            </a:r>
          </a:p>
        </p:txBody>
      </p:sp>
      <p:sp>
        <p:nvSpPr>
          <p:cNvPr id="89102" name="Text Box 14"/>
          <p:cNvSpPr txBox="1">
            <a:spLocks noChangeArrowheads="1"/>
          </p:cNvSpPr>
          <p:nvPr/>
        </p:nvSpPr>
        <p:spPr bwMode="auto">
          <a:xfrm>
            <a:off x="7162800" y="4953000"/>
            <a:ext cx="1412875" cy="83185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ja-JP" altLang="en-US" sz="2400">
                <a:latin typeface="Times New Roman" pitchFamily="18" charset="0"/>
              </a:rPr>
              <a:t>旅行業者</a:t>
            </a:r>
          </a:p>
          <a:p>
            <a:pPr algn="ctr"/>
            <a:r>
              <a:rPr lang="ja-JP" altLang="en-US" sz="2400">
                <a:latin typeface="Times New Roman" pitchFamily="18" charset="0"/>
              </a:rPr>
              <a:t>利潤</a:t>
            </a:r>
          </a:p>
        </p:txBody>
      </p:sp>
      <p:sp>
        <p:nvSpPr>
          <p:cNvPr id="89103" name="Rectangle 15"/>
          <p:cNvSpPr>
            <a:spLocks noChangeArrowheads="1"/>
          </p:cNvSpPr>
          <p:nvPr/>
        </p:nvSpPr>
        <p:spPr bwMode="auto">
          <a:xfrm>
            <a:off x="6858000" y="2362200"/>
            <a:ext cx="1828800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9104" name="Text Box 16"/>
          <p:cNvSpPr txBox="1">
            <a:spLocks noChangeArrowheads="1"/>
          </p:cNvSpPr>
          <p:nvPr/>
        </p:nvSpPr>
        <p:spPr bwMode="auto">
          <a:xfrm>
            <a:off x="6477000" y="1143000"/>
            <a:ext cx="25495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ja-JP" altLang="en-US" sz="2400">
                <a:latin typeface="Times New Roman" pitchFamily="18" charset="0"/>
              </a:rPr>
              <a:t>パッケージ・ツアー</a:t>
            </a:r>
          </a:p>
          <a:p>
            <a:pPr algn="ctr"/>
            <a:r>
              <a:rPr lang="ja-JP" altLang="en-US" sz="2400">
                <a:latin typeface="Times New Roman" pitchFamily="18" charset="0"/>
              </a:rPr>
              <a:t>包括代金（４５）</a:t>
            </a:r>
          </a:p>
        </p:txBody>
      </p:sp>
      <p:cxnSp>
        <p:nvCxnSpPr>
          <p:cNvPr id="89105" name="AutoShape 17"/>
          <p:cNvCxnSpPr>
            <a:cxnSpLocks noChangeShapeType="1"/>
            <a:stCxn id="89096" idx="1"/>
            <a:endCxn id="89091" idx="3"/>
          </p:cNvCxnSpPr>
          <p:nvPr/>
        </p:nvCxnSpPr>
        <p:spPr bwMode="auto">
          <a:xfrm flipH="1">
            <a:off x="1905000" y="2886075"/>
            <a:ext cx="1276350" cy="4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89106" name="AutoShape 18"/>
          <p:cNvCxnSpPr>
            <a:cxnSpLocks noChangeShapeType="1"/>
            <a:stCxn id="89097" idx="1"/>
            <a:endCxn id="89092" idx="3"/>
          </p:cNvCxnSpPr>
          <p:nvPr/>
        </p:nvCxnSpPr>
        <p:spPr bwMode="auto">
          <a:xfrm flipH="1" flipV="1">
            <a:off x="2438400" y="3814763"/>
            <a:ext cx="758825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89107" name="Rectangle 19"/>
          <p:cNvSpPr>
            <a:spLocks noChangeArrowheads="1"/>
          </p:cNvSpPr>
          <p:nvPr/>
        </p:nvSpPr>
        <p:spPr bwMode="auto">
          <a:xfrm>
            <a:off x="228600" y="2362200"/>
            <a:ext cx="2438400" cy="37338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9108" name="Oval 20"/>
          <p:cNvSpPr>
            <a:spLocks noChangeArrowheads="1"/>
          </p:cNvSpPr>
          <p:nvPr/>
        </p:nvSpPr>
        <p:spPr bwMode="auto">
          <a:xfrm>
            <a:off x="5562600" y="1828800"/>
            <a:ext cx="1143000" cy="27432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ja-JP" altLang="en-US" sz="2400">
                <a:solidFill>
                  <a:srgbClr val="FF0000"/>
                </a:solidFill>
                <a:latin typeface="Times New Roman" pitchFamily="18" charset="0"/>
              </a:rPr>
              <a:t>何故規制料金では</a:t>
            </a:r>
          </a:p>
          <a:p>
            <a:pPr algn="ctr"/>
            <a:r>
              <a:rPr lang="ja-JP" altLang="en-US" sz="2400">
                <a:solidFill>
                  <a:srgbClr val="FF0000"/>
                </a:solidFill>
                <a:latin typeface="Times New Roman" pitchFamily="18" charset="0"/>
              </a:rPr>
              <a:t>なくてもいいのか</a:t>
            </a:r>
          </a:p>
        </p:txBody>
      </p:sp>
      <p:cxnSp>
        <p:nvCxnSpPr>
          <p:cNvPr id="89109" name="AutoShape 21"/>
          <p:cNvCxnSpPr>
            <a:cxnSpLocks noChangeShapeType="1"/>
            <a:stCxn id="89096" idx="3"/>
          </p:cNvCxnSpPr>
          <p:nvPr/>
        </p:nvCxnSpPr>
        <p:spPr bwMode="auto">
          <a:xfrm>
            <a:off x="5343525" y="2886075"/>
            <a:ext cx="2343150" cy="11113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</p:cxnSp>
      <p:cxnSp>
        <p:nvCxnSpPr>
          <p:cNvPr id="89110" name="AutoShape 22"/>
          <p:cNvCxnSpPr>
            <a:cxnSpLocks noChangeShapeType="1"/>
            <a:stCxn id="89097" idx="3"/>
          </p:cNvCxnSpPr>
          <p:nvPr/>
        </p:nvCxnSpPr>
        <p:spPr bwMode="auto">
          <a:xfrm flipV="1">
            <a:off x="5334000" y="3771900"/>
            <a:ext cx="1981200" cy="4445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</p:cxnSp>
      <p:sp>
        <p:nvSpPr>
          <p:cNvPr id="89111" name="Text Box 23"/>
          <p:cNvSpPr txBox="1">
            <a:spLocks noChangeArrowheads="1"/>
          </p:cNvSpPr>
          <p:nvPr/>
        </p:nvSpPr>
        <p:spPr bwMode="auto">
          <a:xfrm>
            <a:off x="3048000" y="4006850"/>
            <a:ext cx="24828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1600">
                <a:latin typeface="Times New Roman" pitchFamily="18" charset="0"/>
              </a:rPr>
              <a:t>国際観光登録ホテル・旅館</a:t>
            </a:r>
          </a:p>
        </p:txBody>
      </p:sp>
      <p:sp>
        <p:nvSpPr>
          <p:cNvPr id="89112" name="Text Box 24"/>
          <p:cNvSpPr txBox="1">
            <a:spLocks noChangeArrowheads="1"/>
          </p:cNvSpPr>
          <p:nvPr/>
        </p:nvSpPr>
        <p:spPr bwMode="auto">
          <a:xfrm>
            <a:off x="6881813" y="2043113"/>
            <a:ext cx="18811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600">
                <a:latin typeface="Times New Roman" pitchFamily="18" charset="0"/>
              </a:rPr>
              <a:t>(</a:t>
            </a:r>
            <a:r>
              <a:rPr lang="ja-JP" altLang="en-US" sz="1600">
                <a:latin typeface="Times New Roman" pitchFamily="18" charset="0"/>
              </a:rPr>
              <a:t>自己の計算による</a:t>
            </a:r>
            <a:r>
              <a:rPr lang="en-US" altLang="ja-JP" sz="1600">
                <a:latin typeface="Times New Roman" pitchFamily="18" charset="0"/>
              </a:rPr>
              <a:t>)</a:t>
            </a:r>
          </a:p>
        </p:txBody>
      </p:sp>
      <p:sp>
        <p:nvSpPr>
          <p:cNvPr id="89113" name="Text Box 25"/>
          <p:cNvSpPr txBox="1">
            <a:spLocks noChangeArrowheads="1"/>
          </p:cNvSpPr>
          <p:nvPr/>
        </p:nvSpPr>
        <p:spPr bwMode="auto">
          <a:xfrm>
            <a:off x="7078663" y="5911850"/>
            <a:ext cx="16081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600">
                <a:latin typeface="Times New Roman" pitchFamily="18" charset="0"/>
              </a:rPr>
              <a:t>(</a:t>
            </a:r>
            <a:r>
              <a:rPr lang="ja-JP" altLang="en-US" sz="1600">
                <a:latin typeface="Times New Roman" pitchFamily="18" charset="0"/>
              </a:rPr>
              <a:t>定額、内訳なし</a:t>
            </a:r>
            <a:r>
              <a:rPr lang="en-US" altLang="ja-JP" sz="1600">
                <a:latin typeface="Times New Roman" pitchFamily="18" charset="0"/>
              </a:rPr>
              <a:t>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42651"/>
            <a:ext cx="8229600" cy="1195387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ja-JP" altLang="en-US" sz="4000" dirty="0"/>
              <a:t>発地主義</a:t>
            </a:r>
            <a:r>
              <a:rPr lang="en-US" altLang="ja-JP" sz="4000" dirty="0"/>
              <a:t>(</a:t>
            </a:r>
            <a:r>
              <a:rPr lang="ja-JP" altLang="en-US" sz="4000" dirty="0"/>
              <a:t>旅客</a:t>
            </a:r>
            <a:r>
              <a:rPr lang="en-US" altLang="ja-JP" sz="4000" dirty="0"/>
              <a:t>)</a:t>
            </a:r>
            <a:r>
              <a:rPr lang="ja-JP" altLang="en-US" sz="4000" dirty="0"/>
              <a:t>と属地主義</a:t>
            </a:r>
            <a:r>
              <a:rPr lang="en-US" altLang="ja-JP" sz="4000" dirty="0"/>
              <a:t>(</a:t>
            </a:r>
            <a:r>
              <a:rPr lang="ja-JP" altLang="en-US" sz="4000" dirty="0"/>
              <a:t>貨物</a:t>
            </a:r>
            <a:r>
              <a:rPr lang="en-US" altLang="ja-JP" sz="4000" dirty="0" smtClean="0"/>
              <a:t>)</a:t>
            </a:r>
            <a:r>
              <a:rPr lang="en-US" altLang="ja-JP" sz="4000" dirty="0"/>
              <a:t/>
            </a:r>
            <a:br>
              <a:rPr lang="en-US" altLang="ja-JP" sz="4000" dirty="0"/>
            </a:br>
            <a:r>
              <a:rPr lang="ja-JP" altLang="en-US" sz="4000" dirty="0" smtClean="0"/>
              <a:t>法</a:t>
            </a:r>
            <a:r>
              <a:rPr lang="ja-JP" altLang="en-US" sz="4000" dirty="0"/>
              <a:t>制度比較 </a:t>
            </a: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0" y="1924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graphicFrame>
        <p:nvGraphicFramePr>
          <p:cNvPr id="40964" name="Object 4"/>
          <p:cNvGraphicFramePr>
            <a:graphicFrameLocks noChangeAspect="1"/>
          </p:cNvGraphicFramePr>
          <p:nvPr/>
        </p:nvGraphicFramePr>
        <p:xfrm>
          <a:off x="0" y="1470025"/>
          <a:ext cx="9144000" cy="577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スライド" r:id="rId4" imgW="4542991" imgH="3407675" progId="PowerPoint.Slide.8">
                  <p:embed/>
                </p:oleObj>
              </mc:Choice>
              <mc:Fallback>
                <p:oleObj name="スライド" r:id="rId4" imgW="4542991" imgH="3407675" progId="PowerPoint.Slide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470025"/>
                        <a:ext cx="9144000" cy="5775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00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0" y="2009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graphicFrame>
        <p:nvGraphicFramePr>
          <p:cNvPr id="41988" name="Object 4"/>
          <p:cNvGraphicFramePr>
            <a:graphicFrameLocks noChangeAspect="1"/>
          </p:cNvGraphicFramePr>
          <p:nvPr/>
        </p:nvGraphicFramePr>
        <p:xfrm>
          <a:off x="0" y="1125538"/>
          <a:ext cx="9144000" cy="562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スライド" r:id="rId4" imgW="4495785" imgH="3372448" progId="PowerPoint.Slide.8">
                  <p:embed/>
                </p:oleObj>
              </mc:Choice>
              <mc:Fallback>
                <p:oleObj name="スライド" r:id="rId4" imgW="4495785" imgH="3372448" progId="PowerPoint.Slide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125538"/>
                        <a:ext cx="9144000" cy="5629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00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ja-JP" altLang="en-US"/>
              <a:t>日本とドイツの比較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19669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graphicFrame>
        <p:nvGraphicFramePr>
          <p:cNvPr id="44036" name="Object 4"/>
          <p:cNvGraphicFramePr>
            <a:graphicFrameLocks noChangeAspect="1"/>
          </p:cNvGraphicFramePr>
          <p:nvPr/>
        </p:nvGraphicFramePr>
        <p:xfrm>
          <a:off x="0" y="1293813"/>
          <a:ext cx="9144000" cy="5662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スライド" r:id="rId4" imgW="4572180" imgH="3428883" progId="PowerPoint.Slide.8">
                  <p:embed/>
                </p:oleObj>
              </mc:Choice>
              <mc:Fallback>
                <p:oleObj name="スライド" r:id="rId4" imgW="4572180" imgH="3428883" progId="PowerPoint.Slide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293813"/>
                        <a:ext cx="9144000" cy="5662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00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11430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ja-JP" altLang="en-US"/>
              <a:t>包括代金制度の矛盾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19764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graphicFrame>
        <p:nvGraphicFramePr>
          <p:cNvPr id="45060" name="Object 4"/>
          <p:cNvGraphicFramePr>
            <a:graphicFrameLocks noChangeAspect="1"/>
          </p:cNvGraphicFramePr>
          <p:nvPr/>
        </p:nvGraphicFramePr>
        <p:xfrm>
          <a:off x="0" y="908050"/>
          <a:ext cx="9144000" cy="592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スライド" r:id="rId4" imgW="4486776" imgH="3364899" progId="PowerPoint.Slide.8">
                  <p:embed/>
                </p:oleObj>
              </mc:Choice>
              <mc:Fallback>
                <p:oleObj name="スライド" r:id="rId4" imgW="4486776" imgH="3364899" progId="PowerPoint.Slide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908050"/>
                        <a:ext cx="9144000" cy="5924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00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ja-JP" altLang="en-US"/>
              <a:t>単品主催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FACCBE-E816-47AB-81C4-06BAB8E4AD9D}" type="slidenum">
              <a:rPr lang="en-US" altLang="ja-JP" smtClean="0">
                <a:latin typeface="Arial" pitchFamily="34" charset="0"/>
              </a:rPr>
              <a:pPr/>
              <a:t>15</a:t>
            </a:fld>
            <a:endParaRPr lang="en-US" altLang="ja-JP" smtClean="0">
              <a:latin typeface="Arial" pitchFamily="34" charset="0"/>
            </a:endParaRPr>
          </a:p>
        </p:txBody>
      </p:sp>
      <p:sp>
        <p:nvSpPr>
          <p:cNvPr id="36867" name="Text Box 2"/>
          <p:cNvSpPr txBox="1">
            <a:spLocks noChangeArrowheads="1"/>
          </p:cNvSpPr>
          <p:nvPr/>
        </p:nvSpPr>
        <p:spPr bwMode="auto">
          <a:xfrm>
            <a:off x="611188" y="333375"/>
            <a:ext cx="7181850" cy="1200150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/>
              <a:t>　</a:t>
            </a:r>
            <a:r>
              <a:rPr lang="ja-JP" altLang="en-US" sz="3600"/>
              <a:t>企画旅行業と旅客運送事業の</a:t>
            </a:r>
            <a:endParaRPr lang="en-US" altLang="ja-JP" sz="3600"/>
          </a:p>
          <a:p>
            <a:pPr algn="ctr"/>
            <a:r>
              <a:rPr lang="ja-JP" altLang="en-US" sz="3600"/>
              <a:t>法制度関係への疑問</a:t>
            </a:r>
          </a:p>
        </p:txBody>
      </p:sp>
      <p:sp>
        <p:nvSpPr>
          <p:cNvPr id="36868" name="Oval 3"/>
          <p:cNvSpPr>
            <a:spLocks noChangeArrowheads="1"/>
          </p:cNvSpPr>
          <p:nvPr/>
        </p:nvSpPr>
        <p:spPr bwMode="auto">
          <a:xfrm>
            <a:off x="3581400" y="2286000"/>
            <a:ext cx="2057400" cy="1219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ja-JP" altLang="en-US"/>
              <a:t>Ｂ</a:t>
            </a:r>
          </a:p>
          <a:p>
            <a:r>
              <a:rPr lang="ja-JP" altLang="en-US"/>
              <a:t>（旅行業者）</a:t>
            </a:r>
          </a:p>
        </p:txBody>
      </p:sp>
      <p:sp>
        <p:nvSpPr>
          <p:cNvPr id="36869" name="Oval 4"/>
          <p:cNvSpPr>
            <a:spLocks noChangeArrowheads="1"/>
          </p:cNvSpPr>
          <p:nvPr/>
        </p:nvSpPr>
        <p:spPr bwMode="auto">
          <a:xfrm>
            <a:off x="990600" y="5257800"/>
            <a:ext cx="2057400" cy="1219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altLang="ja-JP"/>
              <a:t>b</a:t>
            </a:r>
          </a:p>
          <a:p>
            <a:r>
              <a:rPr lang="ja-JP" altLang="en-US"/>
              <a:t>（旅客運送事業者）</a:t>
            </a:r>
          </a:p>
        </p:txBody>
      </p:sp>
      <p:sp>
        <p:nvSpPr>
          <p:cNvPr id="36870" name="Oval 5"/>
          <p:cNvSpPr>
            <a:spLocks noChangeArrowheads="1"/>
          </p:cNvSpPr>
          <p:nvPr/>
        </p:nvSpPr>
        <p:spPr bwMode="auto">
          <a:xfrm>
            <a:off x="5867400" y="5105400"/>
            <a:ext cx="2057400" cy="1219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ja-JP" altLang="en-US"/>
              <a:t>Ｃ</a:t>
            </a:r>
          </a:p>
          <a:p>
            <a:r>
              <a:rPr lang="ja-JP" altLang="en-US"/>
              <a:t>（実利用者）</a:t>
            </a:r>
          </a:p>
        </p:txBody>
      </p:sp>
      <p:sp>
        <p:nvSpPr>
          <p:cNvPr id="36871" name="Oval 6"/>
          <p:cNvSpPr>
            <a:spLocks noChangeArrowheads="1"/>
          </p:cNvSpPr>
          <p:nvPr/>
        </p:nvSpPr>
        <p:spPr bwMode="auto">
          <a:xfrm rot="-2622416">
            <a:off x="4503738" y="1428750"/>
            <a:ext cx="2362200" cy="5715000"/>
          </a:xfrm>
          <a:prstGeom prst="ellips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36872" name="Text Box 7"/>
          <p:cNvSpPr txBox="1">
            <a:spLocks noChangeArrowheads="1"/>
          </p:cNvSpPr>
          <p:nvPr/>
        </p:nvSpPr>
        <p:spPr bwMode="auto">
          <a:xfrm rot="3047314">
            <a:off x="5622925" y="3184525"/>
            <a:ext cx="2317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旅行業法の適用</a:t>
            </a:r>
          </a:p>
        </p:txBody>
      </p:sp>
      <p:sp>
        <p:nvSpPr>
          <p:cNvPr id="36873" name="Oval 8"/>
          <p:cNvSpPr>
            <a:spLocks noChangeArrowheads="1"/>
          </p:cNvSpPr>
          <p:nvPr/>
        </p:nvSpPr>
        <p:spPr bwMode="auto">
          <a:xfrm rot="2725638">
            <a:off x="2250282" y="1018381"/>
            <a:ext cx="2133600" cy="6640513"/>
          </a:xfrm>
          <a:prstGeom prst="ellips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 rot="10800000" vert="eaVert" wrap="none" anchor="ctr"/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36874" name="Oval 9"/>
          <p:cNvSpPr>
            <a:spLocks noChangeArrowheads="1"/>
          </p:cNvSpPr>
          <p:nvPr/>
        </p:nvSpPr>
        <p:spPr bwMode="auto">
          <a:xfrm>
            <a:off x="990600" y="4876800"/>
            <a:ext cx="6934200" cy="1905000"/>
          </a:xfrm>
          <a:prstGeom prst="ellipse">
            <a:avLst/>
          </a:prstGeom>
          <a:noFill/>
          <a:ln w="9525">
            <a:solidFill>
              <a:srgbClr val="00808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75" name="Text Box 10"/>
          <p:cNvSpPr txBox="1">
            <a:spLocks noChangeArrowheads="1"/>
          </p:cNvSpPr>
          <p:nvPr/>
        </p:nvSpPr>
        <p:spPr bwMode="auto">
          <a:xfrm>
            <a:off x="542925" y="3429000"/>
            <a:ext cx="3038475" cy="1382713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>
                <a:solidFill>
                  <a:srgbClr val="FF0000"/>
                </a:solidFill>
              </a:rPr>
              <a:t>運送事業法の適用</a:t>
            </a:r>
          </a:p>
          <a:p>
            <a:r>
              <a:rPr lang="ja-JP" altLang="en-US" sz="2800">
                <a:solidFill>
                  <a:srgbClr val="FF0000"/>
                </a:solidFill>
              </a:rPr>
              <a:t>　　　　航空　　是認</a:t>
            </a:r>
          </a:p>
          <a:p>
            <a:r>
              <a:rPr lang="ja-JP" altLang="en-US" sz="2800">
                <a:solidFill>
                  <a:srgbClr val="FF0000"/>
                </a:solidFill>
              </a:rPr>
              <a:t>　　　　鉄道　　否認</a:t>
            </a:r>
          </a:p>
        </p:txBody>
      </p:sp>
      <p:sp>
        <p:nvSpPr>
          <p:cNvPr id="36876" name="Text Box 11"/>
          <p:cNvSpPr txBox="1">
            <a:spLocks noChangeArrowheads="1"/>
          </p:cNvSpPr>
          <p:nvPr/>
        </p:nvSpPr>
        <p:spPr bwMode="auto">
          <a:xfrm>
            <a:off x="3200400" y="5943600"/>
            <a:ext cx="26225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1">
                <a:solidFill>
                  <a:schemeClr val="accent1"/>
                </a:solidFill>
              </a:rPr>
              <a:t>運送事業法の適用</a:t>
            </a:r>
          </a:p>
          <a:p>
            <a:r>
              <a:rPr lang="ja-JP" altLang="en-US" b="1">
                <a:solidFill>
                  <a:schemeClr val="accent1"/>
                </a:solidFill>
              </a:rPr>
              <a:t>を実務慣行上否認</a:t>
            </a:r>
          </a:p>
        </p:txBody>
      </p:sp>
      <p:sp>
        <p:nvSpPr>
          <p:cNvPr id="36877" name="Text Box 12"/>
          <p:cNvSpPr txBox="1">
            <a:spLocks noChangeArrowheads="1"/>
          </p:cNvSpPr>
          <p:nvPr/>
        </p:nvSpPr>
        <p:spPr bwMode="auto">
          <a:xfrm>
            <a:off x="5470525" y="3678238"/>
            <a:ext cx="14033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  <a:ea typeface="ＭＳ ゴシック" pitchFamily="49" charset="-128"/>
              </a:rPr>
              <a:t>約款</a:t>
            </a:r>
          </a:p>
          <a:p>
            <a:r>
              <a:rPr lang="ja-JP" altLang="en-US">
                <a:solidFill>
                  <a:schemeClr val="accent2"/>
                </a:solidFill>
                <a:ea typeface="ＭＳ ゴシック" pitchFamily="49" charset="-128"/>
              </a:rPr>
              <a:t>包括代金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0" y="19669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graphicFrame>
        <p:nvGraphicFramePr>
          <p:cNvPr id="47108" name="Object 4"/>
          <p:cNvGraphicFramePr>
            <a:graphicFrameLocks noChangeAspect="1"/>
          </p:cNvGraphicFramePr>
          <p:nvPr/>
        </p:nvGraphicFramePr>
        <p:xfrm>
          <a:off x="0" y="990600"/>
          <a:ext cx="9144000" cy="594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スライド" r:id="rId4" imgW="4504794" imgH="3380356" progId="PowerPoint.Slide.8">
                  <p:embed/>
                </p:oleObj>
              </mc:Choice>
              <mc:Fallback>
                <p:oleObj name="スライド" r:id="rId4" imgW="4504794" imgH="3380356" progId="PowerPoint.Slide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990600"/>
                        <a:ext cx="9144000" cy="5942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00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ja-JP" altLang="en-US" sz="4000"/>
              <a:t>旅行業</a:t>
            </a:r>
            <a:r>
              <a:rPr lang="en-US" altLang="ja-JP" sz="4000"/>
              <a:t>(</a:t>
            </a:r>
            <a:r>
              <a:rPr lang="ja-JP" altLang="en-US" sz="4000"/>
              <a:t>主催旅行</a:t>
            </a:r>
            <a:r>
              <a:rPr lang="en-US" altLang="ja-JP" sz="4000"/>
              <a:t>)</a:t>
            </a:r>
            <a:r>
              <a:rPr lang="ja-JP" altLang="en-US" sz="4000"/>
              <a:t>と旅客運送事業の法制度関係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150096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以下は参考資料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956175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BBB69-6866-48ED-9154-2D33DD893B13}" type="slidenum">
              <a:rPr lang="en-US" altLang="ja-JP"/>
              <a:pPr/>
              <a:t>18</a:t>
            </a:fld>
            <a:endParaRPr lang="en-US" altLang="ja-JP"/>
          </a:p>
        </p:txBody>
      </p:sp>
      <p:sp>
        <p:nvSpPr>
          <p:cNvPr id="331778" name="Text Box 2"/>
          <p:cNvSpPr txBox="1">
            <a:spLocks noChangeArrowheads="1"/>
          </p:cNvSpPr>
          <p:nvPr/>
        </p:nvSpPr>
        <p:spPr bwMode="auto">
          <a:xfrm>
            <a:off x="971600" y="2933700"/>
            <a:ext cx="7272808" cy="1107996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ja-JP" altLang="en-US" sz="6600" dirty="0"/>
              <a:t>旅行業の取扱料金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A4613-D24F-4563-9988-42D76122304A}" type="slidenum">
              <a:rPr lang="en-US" altLang="ja-JP"/>
              <a:pPr/>
              <a:t>19</a:t>
            </a:fld>
            <a:endParaRPr lang="en-US" altLang="ja-JP"/>
          </a:p>
        </p:txBody>
      </p:sp>
      <p:sp>
        <p:nvSpPr>
          <p:cNvPr id="323586" name="Text Box 2"/>
          <p:cNvSpPr txBox="1">
            <a:spLocks noChangeArrowheads="1"/>
          </p:cNvSpPr>
          <p:nvPr/>
        </p:nvSpPr>
        <p:spPr bwMode="auto">
          <a:xfrm>
            <a:off x="1339850" y="630238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/>
              <a:t>（手配旅行）</a:t>
            </a:r>
          </a:p>
        </p:txBody>
      </p:sp>
      <p:sp>
        <p:nvSpPr>
          <p:cNvPr id="323587" name="Rectangle 3"/>
          <p:cNvSpPr>
            <a:spLocks noChangeArrowheads="1"/>
          </p:cNvSpPr>
          <p:nvPr/>
        </p:nvSpPr>
        <p:spPr bwMode="auto">
          <a:xfrm>
            <a:off x="1371600" y="1524000"/>
            <a:ext cx="11430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旅客</a:t>
            </a:r>
          </a:p>
        </p:txBody>
      </p:sp>
      <p:sp>
        <p:nvSpPr>
          <p:cNvPr id="323588" name="Rectangle 4"/>
          <p:cNvSpPr>
            <a:spLocks noChangeArrowheads="1"/>
          </p:cNvSpPr>
          <p:nvPr/>
        </p:nvSpPr>
        <p:spPr bwMode="auto">
          <a:xfrm>
            <a:off x="1371600" y="3352800"/>
            <a:ext cx="11430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旅行業</a:t>
            </a:r>
          </a:p>
        </p:txBody>
      </p:sp>
      <p:sp>
        <p:nvSpPr>
          <p:cNvPr id="323589" name="Rectangle 5"/>
          <p:cNvSpPr>
            <a:spLocks noChangeArrowheads="1"/>
          </p:cNvSpPr>
          <p:nvPr/>
        </p:nvSpPr>
        <p:spPr bwMode="auto">
          <a:xfrm>
            <a:off x="1143000" y="5334000"/>
            <a:ext cx="16002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実運送人</a:t>
            </a:r>
          </a:p>
          <a:p>
            <a:pPr algn="ctr"/>
            <a:r>
              <a:rPr lang="ja-JP" altLang="en-US" sz="1600"/>
              <a:t>（運送規制適用）</a:t>
            </a:r>
          </a:p>
        </p:txBody>
      </p:sp>
      <p:sp>
        <p:nvSpPr>
          <p:cNvPr id="323590" name="Rectangle 6"/>
          <p:cNvSpPr>
            <a:spLocks noChangeArrowheads="1"/>
          </p:cNvSpPr>
          <p:nvPr/>
        </p:nvSpPr>
        <p:spPr bwMode="auto">
          <a:xfrm>
            <a:off x="5943600" y="1600200"/>
            <a:ext cx="11430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旅客</a:t>
            </a:r>
          </a:p>
        </p:txBody>
      </p:sp>
      <p:sp>
        <p:nvSpPr>
          <p:cNvPr id="323591" name="Rectangle 7"/>
          <p:cNvSpPr>
            <a:spLocks noChangeArrowheads="1"/>
          </p:cNvSpPr>
          <p:nvPr/>
        </p:nvSpPr>
        <p:spPr bwMode="auto">
          <a:xfrm>
            <a:off x="5943600" y="3276600"/>
            <a:ext cx="11430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旅行業</a:t>
            </a:r>
          </a:p>
        </p:txBody>
      </p:sp>
      <p:sp>
        <p:nvSpPr>
          <p:cNvPr id="323592" name="Rectangle 8"/>
          <p:cNvSpPr>
            <a:spLocks noChangeArrowheads="1"/>
          </p:cNvSpPr>
          <p:nvPr/>
        </p:nvSpPr>
        <p:spPr bwMode="auto">
          <a:xfrm>
            <a:off x="5638800" y="5029200"/>
            <a:ext cx="6858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ja-JP" altLang="en-US"/>
              <a:t>実運送人</a:t>
            </a:r>
          </a:p>
          <a:p>
            <a:pPr algn="ctr"/>
            <a:r>
              <a:rPr lang="ja-JP" altLang="en-US" sz="1600"/>
              <a:t>（運送規制適用）</a:t>
            </a:r>
          </a:p>
        </p:txBody>
      </p:sp>
      <p:sp>
        <p:nvSpPr>
          <p:cNvPr id="323593" name="Line 9"/>
          <p:cNvSpPr>
            <a:spLocks noChangeShapeType="1"/>
          </p:cNvSpPr>
          <p:nvPr/>
        </p:nvSpPr>
        <p:spPr bwMode="auto">
          <a:xfrm>
            <a:off x="1981200" y="20574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23594" name="Text Box 10"/>
          <p:cNvSpPr txBox="1">
            <a:spLocks noChangeArrowheads="1"/>
          </p:cNvSpPr>
          <p:nvPr/>
        </p:nvSpPr>
        <p:spPr bwMode="auto">
          <a:xfrm>
            <a:off x="1295400" y="24384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/>
              <a:t>100</a:t>
            </a:r>
          </a:p>
        </p:txBody>
      </p:sp>
      <p:sp>
        <p:nvSpPr>
          <p:cNvPr id="323595" name="Line 11"/>
          <p:cNvSpPr>
            <a:spLocks noChangeShapeType="1"/>
          </p:cNvSpPr>
          <p:nvPr/>
        </p:nvSpPr>
        <p:spPr bwMode="auto">
          <a:xfrm>
            <a:off x="1981200" y="39624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23596" name="Text Box 12"/>
          <p:cNvSpPr txBox="1">
            <a:spLocks noChangeArrowheads="1"/>
          </p:cNvSpPr>
          <p:nvPr/>
        </p:nvSpPr>
        <p:spPr bwMode="auto">
          <a:xfrm>
            <a:off x="2025650" y="41148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/>
              <a:t>100</a:t>
            </a:r>
          </a:p>
        </p:txBody>
      </p:sp>
      <p:cxnSp>
        <p:nvCxnSpPr>
          <p:cNvPr id="323597" name="AutoShape 13"/>
          <p:cNvCxnSpPr>
            <a:cxnSpLocks noChangeShapeType="1"/>
            <a:stCxn id="323589" idx="1"/>
            <a:endCxn id="323588" idx="1"/>
          </p:cNvCxnSpPr>
          <p:nvPr/>
        </p:nvCxnSpPr>
        <p:spPr bwMode="auto">
          <a:xfrm rot="10800000" flipH="1">
            <a:off x="1143000" y="3619500"/>
            <a:ext cx="228600" cy="2095500"/>
          </a:xfrm>
          <a:prstGeom prst="curvedConnector3">
            <a:avLst>
              <a:gd name="adj1" fmla="val -1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23598" name="AutoShape 14"/>
          <p:cNvCxnSpPr>
            <a:cxnSpLocks noChangeShapeType="1"/>
            <a:stCxn id="323589" idx="1"/>
            <a:endCxn id="323588" idx="2"/>
          </p:cNvCxnSpPr>
          <p:nvPr/>
        </p:nvCxnSpPr>
        <p:spPr bwMode="auto">
          <a:xfrm rot="10800000" flipH="1">
            <a:off x="1143000" y="3886200"/>
            <a:ext cx="800100" cy="1828800"/>
          </a:xfrm>
          <a:prstGeom prst="curvedConnector4">
            <a:avLst>
              <a:gd name="adj1" fmla="val -28569"/>
              <a:gd name="adj2" fmla="val 60417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23599" name="Text Box 15"/>
          <p:cNvSpPr txBox="1">
            <a:spLocks noChangeArrowheads="1"/>
          </p:cNvSpPr>
          <p:nvPr/>
        </p:nvSpPr>
        <p:spPr bwMode="auto">
          <a:xfrm>
            <a:off x="1066800" y="4159250"/>
            <a:ext cx="793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1600"/>
              <a:t>手数料</a:t>
            </a:r>
          </a:p>
        </p:txBody>
      </p:sp>
      <p:sp>
        <p:nvSpPr>
          <p:cNvPr id="323602" name="Text Box 18"/>
          <p:cNvSpPr txBox="1">
            <a:spLocks noChangeArrowheads="1"/>
          </p:cNvSpPr>
          <p:nvPr/>
        </p:nvSpPr>
        <p:spPr bwMode="auto">
          <a:xfrm>
            <a:off x="76200" y="3473450"/>
            <a:ext cx="12080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1600"/>
              <a:t>キックバック</a:t>
            </a:r>
          </a:p>
        </p:txBody>
      </p:sp>
      <p:cxnSp>
        <p:nvCxnSpPr>
          <p:cNvPr id="323603" name="AutoShape 19"/>
          <p:cNvCxnSpPr>
            <a:cxnSpLocks noChangeShapeType="1"/>
            <a:stCxn id="323587" idx="3"/>
            <a:endCxn id="323588" idx="3"/>
          </p:cNvCxnSpPr>
          <p:nvPr/>
        </p:nvCxnSpPr>
        <p:spPr bwMode="auto">
          <a:xfrm>
            <a:off x="2514600" y="1790700"/>
            <a:ext cx="1588" cy="1828800"/>
          </a:xfrm>
          <a:prstGeom prst="curvedConnector3">
            <a:avLst>
              <a:gd name="adj1" fmla="val 14400000"/>
            </a:avLst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</p:cxnSp>
      <p:sp>
        <p:nvSpPr>
          <p:cNvPr id="323604" name="Text Box 20"/>
          <p:cNvSpPr txBox="1">
            <a:spLocks noChangeArrowheads="1"/>
          </p:cNvSpPr>
          <p:nvPr/>
        </p:nvSpPr>
        <p:spPr bwMode="auto">
          <a:xfrm>
            <a:off x="2667000" y="1752600"/>
            <a:ext cx="673100" cy="130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 sz="1600"/>
              <a:t>手数料収受は</a:t>
            </a:r>
          </a:p>
          <a:p>
            <a:r>
              <a:rPr lang="ja-JP" altLang="en-US" sz="1600"/>
              <a:t>実際困難</a:t>
            </a:r>
          </a:p>
        </p:txBody>
      </p:sp>
      <p:sp>
        <p:nvSpPr>
          <p:cNvPr id="323605" name="Text Box 21"/>
          <p:cNvSpPr txBox="1">
            <a:spLocks noChangeArrowheads="1"/>
          </p:cNvSpPr>
          <p:nvPr/>
        </p:nvSpPr>
        <p:spPr bwMode="auto">
          <a:xfrm>
            <a:off x="5562600" y="609600"/>
            <a:ext cx="272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/>
              <a:t>（主催旅行</a:t>
            </a:r>
            <a:r>
              <a:rPr lang="ja-JP" altLang="en-US" sz="1600"/>
              <a:t>（包括料金）</a:t>
            </a:r>
            <a:r>
              <a:rPr lang="ja-JP" altLang="en-US"/>
              <a:t>）</a:t>
            </a:r>
          </a:p>
        </p:txBody>
      </p:sp>
      <p:sp>
        <p:nvSpPr>
          <p:cNvPr id="323606" name="Line 22"/>
          <p:cNvSpPr>
            <a:spLocks noChangeShapeType="1"/>
          </p:cNvSpPr>
          <p:nvPr/>
        </p:nvSpPr>
        <p:spPr bwMode="auto">
          <a:xfrm>
            <a:off x="6553200" y="21336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23607" name="Text Box 23"/>
          <p:cNvSpPr txBox="1">
            <a:spLocks noChangeArrowheads="1"/>
          </p:cNvSpPr>
          <p:nvPr/>
        </p:nvSpPr>
        <p:spPr bwMode="auto">
          <a:xfrm>
            <a:off x="6521450" y="2438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/>
              <a:t>95</a:t>
            </a:r>
          </a:p>
        </p:txBody>
      </p:sp>
      <p:sp>
        <p:nvSpPr>
          <p:cNvPr id="323609" name="Rectangle 25"/>
          <p:cNvSpPr>
            <a:spLocks noChangeArrowheads="1"/>
          </p:cNvSpPr>
          <p:nvPr/>
        </p:nvSpPr>
        <p:spPr bwMode="auto">
          <a:xfrm>
            <a:off x="6781800" y="5257800"/>
            <a:ext cx="1752600" cy="6858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>
                <a:solidFill>
                  <a:schemeClr val="accent1"/>
                </a:solidFill>
              </a:rPr>
              <a:t>実運送人</a:t>
            </a:r>
          </a:p>
          <a:p>
            <a:pPr algn="ctr"/>
            <a:r>
              <a:rPr lang="ja-JP" altLang="en-US" sz="1600">
                <a:solidFill>
                  <a:schemeClr val="accent1"/>
                </a:solidFill>
              </a:rPr>
              <a:t>（運送規制非適用）</a:t>
            </a:r>
          </a:p>
        </p:txBody>
      </p:sp>
      <p:sp>
        <p:nvSpPr>
          <p:cNvPr id="323610" name="Line 26"/>
          <p:cNvSpPr>
            <a:spLocks noChangeShapeType="1"/>
          </p:cNvSpPr>
          <p:nvPr/>
        </p:nvSpPr>
        <p:spPr bwMode="auto">
          <a:xfrm>
            <a:off x="7086600" y="3810000"/>
            <a:ext cx="685800" cy="137160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23611" name="Text Box 27"/>
          <p:cNvSpPr txBox="1">
            <a:spLocks noChangeArrowheads="1"/>
          </p:cNvSpPr>
          <p:nvPr/>
        </p:nvSpPr>
        <p:spPr bwMode="auto">
          <a:xfrm>
            <a:off x="7359650" y="4191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>
                <a:solidFill>
                  <a:schemeClr val="accent1"/>
                </a:solidFill>
              </a:rPr>
              <a:t>90</a:t>
            </a:r>
          </a:p>
        </p:txBody>
      </p:sp>
      <p:sp>
        <p:nvSpPr>
          <p:cNvPr id="323612" name="Line 28"/>
          <p:cNvSpPr>
            <a:spLocks noChangeShapeType="1"/>
          </p:cNvSpPr>
          <p:nvPr/>
        </p:nvSpPr>
        <p:spPr bwMode="auto">
          <a:xfrm>
            <a:off x="6096000" y="3810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23613" name="Text Box 29"/>
          <p:cNvSpPr txBox="1">
            <a:spLocks noChangeArrowheads="1"/>
          </p:cNvSpPr>
          <p:nvPr/>
        </p:nvSpPr>
        <p:spPr bwMode="auto">
          <a:xfrm>
            <a:off x="6032500" y="4022725"/>
            <a:ext cx="6731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 sz="1600"/>
              <a:t>旅行業用運賃</a:t>
            </a:r>
          </a:p>
          <a:p>
            <a:r>
              <a:rPr lang="ja-JP" altLang="en-US" sz="1600"/>
              <a:t>（ＩＴ運賃）</a:t>
            </a:r>
          </a:p>
        </p:txBody>
      </p:sp>
      <p:sp>
        <p:nvSpPr>
          <p:cNvPr id="323615" name="Rectangle 31"/>
          <p:cNvSpPr>
            <a:spLocks noChangeArrowheads="1"/>
          </p:cNvSpPr>
          <p:nvPr/>
        </p:nvSpPr>
        <p:spPr bwMode="auto">
          <a:xfrm>
            <a:off x="4572000" y="5029200"/>
            <a:ext cx="6858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ja-JP" altLang="en-US"/>
              <a:t>実運送人</a:t>
            </a:r>
          </a:p>
          <a:p>
            <a:pPr algn="ctr"/>
            <a:r>
              <a:rPr lang="ja-JP" altLang="en-US" sz="1600"/>
              <a:t>（運送規制適用）</a:t>
            </a:r>
          </a:p>
        </p:txBody>
      </p:sp>
      <p:sp>
        <p:nvSpPr>
          <p:cNvPr id="323616" name="Line 32"/>
          <p:cNvSpPr>
            <a:spLocks noChangeShapeType="1"/>
          </p:cNvSpPr>
          <p:nvPr/>
        </p:nvSpPr>
        <p:spPr bwMode="auto">
          <a:xfrm flipH="1">
            <a:off x="4953000" y="3886200"/>
            <a:ext cx="990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23617" name="Text Box 33"/>
          <p:cNvSpPr txBox="1">
            <a:spLocks noChangeArrowheads="1"/>
          </p:cNvSpPr>
          <p:nvPr/>
        </p:nvSpPr>
        <p:spPr bwMode="auto">
          <a:xfrm>
            <a:off x="5073650" y="44958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/>
              <a:t>100</a:t>
            </a:r>
          </a:p>
        </p:txBody>
      </p:sp>
      <p:cxnSp>
        <p:nvCxnSpPr>
          <p:cNvPr id="323618" name="AutoShape 34"/>
          <p:cNvCxnSpPr>
            <a:cxnSpLocks noChangeShapeType="1"/>
            <a:stCxn id="323615" idx="0"/>
            <a:endCxn id="323616" idx="0"/>
          </p:cNvCxnSpPr>
          <p:nvPr/>
        </p:nvCxnSpPr>
        <p:spPr bwMode="auto">
          <a:xfrm rot="16200000">
            <a:off x="4857750" y="3943350"/>
            <a:ext cx="1143000" cy="1028700"/>
          </a:xfrm>
          <a:prstGeom prst="curvedConnector3">
            <a:avLst>
              <a:gd name="adj1" fmla="val 12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23619" name="Text Box 35"/>
          <p:cNvSpPr txBox="1">
            <a:spLocks noChangeArrowheads="1"/>
          </p:cNvSpPr>
          <p:nvPr/>
        </p:nvSpPr>
        <p:spPr bwMode="auto">
          <a:xfrm>
            <a:off x="4419600" y="3854450"/>
            <a:ext cx="12080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1600"/>
              <a:t>キックバック</a:t>
            </a:r>
          </a:p>
        </p:txBody>
      </p:sp>
      <p:sp>
        <p:nvSpPr>
          <p:cNvPr id="323620" name="Text Box 36"/>
          <p:cNvSpPr txBox="1">
            <a:spLocks noChangeArrowheads="1"/>
          </p:cNvSpPr>
          <p:nvPr/>
        </p:nvSpPr>
        <p:spPr bwMode="auto">
          <a:xfrm>
            <a:off x="6978650" y="2362200"/>
            <a:ext cx="14033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1600"/>
              <a:t>実運送規制は</a:t>
            </a:r>
          </a:p>
          <a:p>
            <a:r>
              <a:rPr lang="ja-JP" altLang="en-US" sz="1600"/>
              <a:t>適用されない</a:t>
            </a:r>
          </a:p>
        </p:txBody>
      </p:sp>
      <p:sp>
        <p:nvSpPr>
          <p:cNvPr id="323621" name="Text Box 37"/>
          <p:cNvSpPr txBox="1">
            <a:spLocks noChangeArrowheads="1"/>
          </p:cNvSpPr>
          <p:nvPr/>
        </p:nvSpPr>
        <p:spPr bwMode="auto">
          <a:xfrm>
            <a:off x="196850" y="2209800"/>
            <a:ext cx="14033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1600"/>
              <a:t>実運送規制が</a:t>
            </a:r>
          </a:p>
          <a:p>
            <a:r>
              <a:rPr lang="ja-JP" altLang="en-US" sz="1600"/>
              <a:t>適用される</a:t>
            </a:r>
          </a:p>
        </p:txBody>
      </p:sp>
      <p:sp>
        <p:nvSpPr>
          <p:cNvPr id="323622" name="Text Box 38"/>
          <p:cNvSpPr txBox="1">
            <a:spLocks noChangeArrowheads="1"/>
          </p:cNvSpPr>
          <p:nvPr/>
        </p:nvSpPr>
        <p:spPr bwMode="auto">
          <a:xfrm>
            <a:off x="3213100" y="852488"/>
            <a:ext cx="2273300" cy="369332"/>
          </a:xfrm>
          <a:prstGeom prst="rect">
            <a:avLst/>
          </a:prstGeom>
          <a:solidFill>
            <a:schemeClr val="bg2"/>
          </a:solidFill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ja-JP" altLang="en-US" sz="1800" dirty="0"/>
              <a:t>（規制運賃</a:t>
            </a:r>
            <a:r>
              <a:rPr lang="en-US" altLang="ja-JP" sz="1800" dirty="0"/>
              <a:t>100</a:t>
            </a:r>
            <a:r>
              <a:rPr lang="ja-JP" altLang="en-US" sz="1800" dirty="0"/>
              <a:t>とする）</a:t>
            </a:r>
          </a:p>
        </p:txBody>
      </p:sp>
      <p:sp>
        <p:nvSpPr>
          <p:cNvPr id="323623" name="Text Box 39"/>
          <p:cNvSpPr txBox="1">
            <a:spLocks noChangeArrowheads="1"/>
          </p:cNvSpPr>
          <p:nvPr/>
        </p:nvSpPr>
        <p:spPr bwMode="auto">
          <a:xfrm>
            <a:off x="2133600" y="4495800"/>
            <a:ext cx="14033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1600"/>
              <a:t>実運送規制が</a:t>
            </a:r>
          </a:p>
          <a:p>
            <a:r>
              <a:rPr lang="ja-JP" altLang="en-US" sz="1600"/>
              <a:t>適用される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E8460-6659-4FEE-9F0F-FC860C7953D4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249858" name="Text Box 2"/>
          <p:cNvSpPr txBox="1">
            <a:spLocks noChangeArrowheads="1"/>
          </p:cNvSpPr>
          <p:nvPr/>
        </p:nvSpPr>
        <p:spPr bwMode="auto">
          <a:xfrm>
            <a:off x="1038130" y="2825750"/>
            <a:ext cx="655820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3600" dirty="0"/>
              <a:t>旅行業に関わる法制度発展</a:t>
            </a:r>
            <a:r>
              <a:rPr lang="ja-JP" altLang="en-US" sz="3600" dirty="0" smtClean="0"/>
              <a:t>過程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858508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FA2CE-B621-40F7-9475-F3C3359DDDEB}" type="slidenum">
              <a:rPr lang="en-US" altLang="ja-JP"/>
              <a:pPr/>
              <a:t>20</a:t>
            </a:fld>
            <a:endParaRPr lang="en-US" altLang="ja-JP"/>
          </a:p>
        </p:txBody>
      </p:sp>
      <p:sp>
        <p:nvSpPr>
          <p:cNvPr id="324610" name="Text Box 2"/>
          <p:cNvSpPr txBox="1">
            <a:spLocks noChangeArrowheads="1"/>
          </p:cNvSpPr>
          <p:nvPr/>
        </p:nvSpPr>
        <p:spPr bwMode="auto">
          <a:xfrm>
            <a:off x="1983443" y="548680"/>
            <a:ext cx="4964821" cy="830997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4800" dirty="0"/>
              <a:t>手数料と割引運賃</a:t>
            </a:r>
          </a:p>
        </p:txBody>
      </p:sp>
      <p:sp>
        <p:nvSpPr>
          <p:cNvPr id="324611" name="Rectangle 3"/>
          <p:cNvSpPr>
            <a:spLocks noChangeArrowheads="1"/>
          </p:cNvSpPr>
          <p:nvPr/>
        </p:nvSpPr>
        <p:spPr bwMode="auto">
          <a:xfrm>
            <a:off x="1524000" y="3200400"/>
            <a:ext cx="2133600" cy="213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4612" name="Rectangle 4"/>
          <p:cNvSpPr>
            <a:spLocks noChangeArrowheads="1"/>
          </p:cNvSpPr>
          <p:nvPr/>
        </p:nvSpPr>
        <p:spPr bwMode="auto">
          <a:xfrm>
            <a:off x="5715000" y="3657600"/>
            <a:ext cx="21336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4613" name="Rectangle 5"/>
          <p:cNvSpPr>
            <a:spLocks noChangeArrowheads="1"/>
          </p:cNvSpPr>
          <p:nvPr/>
        </p:nvSpPr>
        <p:spPr bwMode="auto">
          <a:xfrm>
            <a:off x="1524000" y="2743200"/>
            <a:ext cx="2133600" cy="457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4614" name="Rectangle 6"/>
          <p:cNvSpPr>
            <a:spLocks noChangeArrowheads="1"/>
          </p:cNvSpPr>
          <p:nvPr/>
        </p:nvSpPr>
        <p:spPr bwMode="auto">
          <a:xfrm>
            <a:off x="1524000" y="3200400"/>
            <a:ext cx="2133600" cy="457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4616" name="Rectangle 8"/>
          <p:cNvSpPr>
            <a:spLocks noChangeArrowheads="1"/>
          </p:cNvSpPr>
          <p:nvPr/>
        </p:nvSpPr>
        <p:spPr bwMode="auto">
          <a:xfrm>
            <a:off x="5715000" y="2743200"/>
            <a:ext cx="2133600" cy="9144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4617" name="Text Box 9"/>
          <p:cNvSpPr txBox="1">
            <a:spLocks noChangeArrowheads="1"/>
          </p:cNvSpPr>
          <p:nvPr/>
        </p:nvSpPr>
        <p:spPr bwMode="auto">
          <a:xfrm>
            <a:off x="1735138" y="2787650"/>
            <a:ext cx="17700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1600"/>
              <a:t>旅客からの手数料</a:t>
            </a:r>
          </a:p>
        </p:txBody>
      </p:sp>
      <p:sp>
        <p:nvSpPr>
          <p:cNvPr id="324618" name="Text Box 10"/>
          <p:cNvSpPr txBox="1">
            <a:spLocks noChangeArrowheads="1"/>
          </p:cNvSpPr>
          <p:nvPr/>
        </p:nvSpPr>
        <p:spPr bwMode="auto">
          <a:xfrm>
            <a:off x="1676400" y="3244850"/>
            <a:ext cx="19732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1600"/>
              <a:t>運送人からの手数料</a:t>
            </a:r>
          </a:p>
        </p:txBody>
      </p:sp>
      <p:sp>
        <p:nvSpPr>
          <p:cNvPr id="324620" name="Line 12"/>
          <p:cNvSpPr>
            <a:spLocks noChangeShapeType="1"/>
          </p:cNvSpPr>
          <p:nvPr/>
        </p:nvSpPr>
        <p:spPr bwMode="auto">
          <a:xfrm flipH="1">
            <a:off x="685800" y="32004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24621" name="Text Box 13"/>
          <p:cNvSpPr txBox="1">
            <a:spLocks noChangeArrowheads="1"/>
          </p:cNvSpPr>
          <p:nvPr/>
        </p:nvSpPr>
        <p:spPr bwMode="auto">
          <a:xfrm>
            <a:off x="822325" y="3429000"/>
            <a:ext cx="5492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/>
              <a:t>運賃</a:t>
            </a:r>
          </a:p>
        </p:txBody>
      </p:sp>
      <p:sp>
        <p:nvSpPr>
          <p:cNvPr id="324622" name="Text Box 14"/>
          <p:cNvSpPr txBox="1">
            <a:spLocks noChangeArrowheads="1"/>
          </p:cNvSpPr>
          <p:nvPr/>
        </p:nvSpPr>
        <p:spPr bwMode="auto">
          <a:xfrm>
            <a:off x="390525" y="3611563"/>
            <a:ext cx="549275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/>
              <a:t>（公示義務規制）</a:t>
            </a:r>
          </a:p>
        </p:txBody>
      </p:sp>
      <p:sp>
        <p:nvSpPr>
          <p:cNvPr id="324623" name="Text Box 15"/>
          <p:cNvSpPr txBox="1">
            <a:spLocks noChangeArrowheads="1"/>
          </p:cNvSpPr>
          <p:nvPr/>
        </p:nvSpPr>
        <p:spPr bwMode="auto">
          <a:xfrm>
            <a:off x="441325" y="16970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ja-JP" altLang="ja-JP"/>
          </a:p>
        </p:txBody>
      </p:sp>
      <p:sp>
        <p:nvSpPr>
          <p:cNvPr id="324624" name="Text Box 16"/>
          <p:cNvSpPr txBox="1">
            <a:spLocks noChangeArrowheads="1"/>
          </p:cNvSpPr>
          <p:nvPr/>
        </p:nvSpPr>
        <p:spPr bwMode="auto">
          <a:xfrm>
            <a:off x="457200" y="1720850"/>
            <a:ext cx="1892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1800"/>
              <a:t>規制運賃制度の</a:t>
            </a:r>
          </a:p>
          <a:p>
            <a:r>
              <a:rPr lang="ja-JP" altLang="en-US" sz="1800"/>
              <a:t>もとでは収受困難</a:t>
            </a:r>
          </a:p>
        </p:txBody>
      </p:sp>
      <p:cxnSp>
        <p:nvCxnSpPr>
          <p:cNvPr id="324625" name="AutoShape 17"/>
          <p:cNvCxnSpPr>
            <a:cxnSpLocks noChangeShapeType="1"/>
            <a:stCxn id="324624" idx="1"/>
          </p:cNvCxnSpPr>
          <p:nvPr/>
        </p:nvCxnSpPr>
        <p:spPr bwMode="auto">
          <a:xfrm rot="10800000" flipH="1" flipV="1">
            <a:off x="457200" y="2041525"/>
            <a:ext cx="838200" cy="625475"/>
          </a:xfrm>
          <a:prstGeom prst="curvedConnector3">
            <a:avLst>
              <a:gd name="adj1" fmla="val -27273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24626" name="Line 18"/>
          <p:cNvSpPr>
            <a:spLocks noChangeShapeType="1"/>
          </p:cNvSpPr>
          <p:nvPr/>
        </p:nvSpPr>
        <p:spPr bwMode="auto">
          <a:xfrm flipH="1">
            <a:off x="5029200" y="3657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324627" name="Text Box 19"/>
          <p:cNvSpPr txBox="1">
            <a:spLocks noChangeArrowheads="1"/>
          </p:cNvSpPr>
          <p:nvPr/>
        </p:nvSpPr>
        <p:spPr bwMode="auto">
          <a:xfrm>
            <a:off x="6384925" y="3810000"/>
            <a:ext cx="54927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/>
              <a:t>割引運賃</a:t>
            </a:r>
          </a:p>
        </p:txBody>
      </p:sp>
      <p:sp>
        <p:nvSpPr>
          <p:cNvPr id="324628" name="Text Box 20"/>
          <p:cNvSpPr txBox="1">
            <a:spLocks noChangeArrowheads="1"/>
          </p:cNvSpPr>
          <p:nvPr/>
        </p:nvSpPr>
        <p:spPr bwMode="auto">
          <a:xfrm>
            <a:off x="7985125" y="3581400"/>
            <a:ext cx="549275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/>
              <a:t>（公示義務規制）</a:t>
            </a:r>
          </a:p>
        </p:txBody>
      </p:sp>
      <p:sp>
        <p:nvSpPr>
          <p:cNvPr id="324630" name="Text Box 22"/>
          <p:cNvSpPr txBox="1">
            <a:spLocks noChangeArrowheads="1"/>
          </p:cNvSpPr>
          <p:nvPr/>
        </p:nvSpPr>
        <p:spPr bwMode="auto">
          <a:xfrm>
            <a:off x="5943600" y="2819400"/>
            <a:ext cx="17081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1600"/>
              <a:t>旅行業者用</a:t>
            </a:r>
          </a:p>
          <a:p>
            <a:r>
              <a:rPr lang="ja-JP" altLang="en-US" sz="1600"/>
              <a:t>費用・利潤上乗せ</a:t>
            </a:r>
          </a:p>
        </p:txBody>
      </p:sp>
      <p:sp>
        <p:nvSpPr>
          <p:cNvPr id="324631" name="Text Box 23"/>
          <p:cNvSpPr txBox="1">
            <a:spLocks noChangeArrowheads="1"/>
          </p:cNvSpPr>
          <p:nvPr/>
        </p:nvSpPr>
        <p:spPr bwMode="auto">
          <a:xfrm>
            <a:off x="6651625" y="1752600"/>
            <a:ext cx="19589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1800"/>
              <a:t>原価が旅客に</a:t>
            </a:r>
          </a:p>
          <a:p>
            <a:r>
              <a:rPr lang="ja-JP" altLang="en-US" sz="1800"/>
              <a:t>明示され収受困難</a:t>
            </a:r>
          </a:p>
        </p:txBody>
      </p:sp>
      <p:cxnSp>
        <p:nvCxnSpPr>
          <p:cNvPr id="324632" name="AutoShape 24"/>
          <p:cNvCxnSpPr>
            <a:cxnSpLocks noChangeShapeType="1"/>
            <a:stCxn id="324631" idx="3"/>
            <a:endCxn id="324616" idx="3"/>
          </p:cNvCxnSpPr>
          <p:nvPr/>
        </p:nvCxnSpPr>
        <p:spPr bwMode="auto">
          <a:xfrm flipH="1">
            <a:off x="7848600" y="2073275"/>
            <a:ext cx="762000" cy="1127125"/>
          </a:xfrm>
          <a:prstGeom prst="curvedConnector3">
            <a:avLst>
              <a:gd name="adj1" fmla="val -3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24633" name="AutoShape 25"/>
          <p:cNvSpPr>
            <a:spLocks noChangeArrowheads="1"/>
          </p:cNvSpPr>
          <p:nvPr/>
        </p:nvSpPr>
        <p:spPr bwMode="auto">
          <a:xfrm>
            <a:off x="6400800" y="5410200"/>
            <a:ext cx="942975" cy="2286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324634" name="Text Box 26"/>
          <p:cNvSpPr txBox="1">
            <a:spLocks noChangeArrowheads="1"/>
          </p:cNvSpPr>
          <p:nvPr/>
        </p:nvSpPr>
        <p:spPr bwMode="auto">
          <a:xfrm>
            <a:off x="5622925" y="5867400"/>
            <a:ext cx="2622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/>
              <a:t>包括料金への組込</a:t>
            </a:r>
          </a:p>
        </p:txBody>
      </p:sp>
      <p:sp>
        <p:nvSpPr>
          <p:cNvPr id="324635" name="Text Box 27"/>
          <p:cNvSpPr txBox="1">
            <a:spLocks noChangeArrowheads="1"/>
          </p:cNvSpPr>
          <p:nvPr/>
        </p:nvSpPr>
        <p:spPr bwMode="auto">
          <a:xfrm>
            <a:off x="5089525" y="3733800"/>
            <a:ext cx="549275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/>
              <a:t>（平等取扱規制）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8524D-1716-439E-8F77-79EEF65E33E1}" type="slidenum">
              <a:rPr lang="en-US" altLang="ja-JP"/>
              <a:pPr/>
              <a:t>21</a:t>
            </a:fld>
            <a:endParaRPr lang="en-US" altLang="ja-JP"/>
          </a:p>
        </p:txBody>
      </p:sp>
      <p:sp>
        <p:nvSpPr>
          <p:cNvPr id="325634" name="Text Box 1026"/>
          <p:cNvSpPr txBox="1">
            <a:spLocks noChangeArrowheads="1"/>
          </p:cNvSpPr>
          <p:nvPr/>
        </p:nvSpPr>
        <p:spPr bwMode="auto">
          <a:xfrm>
            <a:off x="1371600" y="1524000"/>
            <a:ext cx="14128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/>
              <a:t>乗合差益</a:t>
            </a:r>
          </a:p>
        </p:txBody>
      </p:sp>
      <p:sp>
        <p:nvSpPr>
          <p:cNvPr id="325635" name="Text Box 1027"/>
          <p:cNvSpPr txBox="1">
            <a:spLocks noChangeArrowheads="1"/>
          </p:cNvSpPr>
          <p:nvPr/>
        </p:nvSpPr>
        <p:spPr bwMode="auto">
          <a:xfrm>
            <a:off x="3048000" y="1514475"/>
            <a:ext cx="2022475" cy="46672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/>
              <a:t>団体運賃割引</a:t>
            </a:r>
          </a:p>
        </p:txBody>
      </p:sp>
      <p:sp>
        <p:nvSpPr>
          <p:cNvPr id="325636" name="Text Box 1028"/>
          <p:cNvSpPr txBox="1">
            <a:spLocks noChangeArrowheads="1"/>
          </p:cNvSpPr>
          <p:nvPr/>
        </p:nvSpPr>
        <p:spPr bwMode="auto">
          <a:xfrm>
            <a:off x="1828800" y="4724400"/>
            <a:ext cx="2857500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/>
              <a:t>キックバック（</a:t>
            </a:r>
            <a:r>
              <a:rPr lang="en-US" altLang="ja-JP"/>
              <a:t>k/b</a:t>
            </a:r>
            <a:r>
              <a:rPr lang="ja-JP" altLang="en-US"/>
              <a:t>）</a:t>
            </a:r>
          </a:p>
          <a:p>
            <a:r>
              <a:rPr lang="ja-JP" altLang="en-US"/>
              <a:t>ツアーサポート（</a:t>
            </a:r>
            <a:r>
              <a:rPr lang="en-US" altLang="ja-JP"/>
              <a:t>T/S</a:t>
            </a:r>
            <a:r>
              <a:rPr lang="ja-JP" altLang="en-US"/>
              <a:t>）</a:t>
            </a:r>
          </a:p>
        </p:txBody>
      </p:sp>
      <p:sp>
        <p:nvSpPr>
          <p:cNvPr id="325637" name="Oval 1029"/>
          <p:cNvSpPr>
            <a:spLocks noChangeArrowheads="1"/>
          </p:cNvSpPr>
          <p:nvPr/>
        </p:nvSpPr>
        <p:spPr bwMode="auto">
          <a:xfrm>
            <a:off x="5638800" y="2286000"/>
            <a:ext cx="1828800" cy="762000"/>
          </a:xfrm>
          <a:prstGeom prst="ellips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制度的合法</a:t>
            </a:r>
          </a:p>
          <a:p>
            <a:pPr algn="ctr"/>
            <a:r>
              <a:rPr lang="en-US" altLang="ja-JP"/>
              <a:t>(</a:t>
            </a:r>
            <a:r>
              <a:rPr lang="ja-JP" altLang="en-US"/>
              <a:t>手配料）</a:t>
            </a:r>
          </a:p>
        </p:txBody>
      </p:sp>
      <p:sp>
        <p:nvSpPr>
          <p:cNvPr id="325638" name="Text Box 1030"/>
          <p:cNvSpPr txBox="1">
            <a:spLocks noChangeArrowheads="1"/>
          </p:cNvSpPr>
          <p:nvPr/>
        </p:nvSpPr>
        <p:spPr bwMode="auto">
          <a:xfrm>
            <a:off x="1371600" y="2362200"/>
            <a:ext cx="28130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/>
              <a:t>手数料（コミッション）</a:t>
            </a:r>
          </a:p>
        </p:txBody>
      </p:sp>
      <p:sp>
        <p:nvSpPr>
          <p:cNvPr id="325639" name="Oval 1031"/>
          <p:cNvSpPr>
            <a:spLocks noChangeArrowheads="1"/>
          </p:cNvSpPr>
          <p:nvPr/>
        </p:nvSpPr>
        <p:spPr bwMode="auto">
          <a:xfrm>
            <a:off x="5715000" y="4495800"/>
            <a:ext cx="1981200" cy="838200"/>
          </a:xfrm>
          <a:prstGeom prst="ellips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実態的合法</a:t>
            </a:r>
          </a:p>
          <a:p>
            <a:pPr algn="ctr"/>
            <a:r>
              <a:rPr lang="en-US" altLang="ja-JP"/>
              <a:t>(</a:t>
            </a:r>
            <a:r>
              <a:rPr lang="ja-JP" altLang="en-US" sz="1800"/>
              <a:t>実費的取扱</a:t>
            </a:r>
            <a:r>
              <a:rPr lang="ja-JP" altLang="en-US"/>
              <a:t>）</a:t>
            </a:r>
          </a:p>
        </p:txBody>
      </p:sp>
      <p:sp>
        <p:nvSpPr>
          <p:cNvPr id="325640" name="Text Box 1032"/>
          <p:cNvSpPr txBox="1">
            <a:spLocks noChangeArrowheads="1"/>
          </p:cNvSpPr>
          <p:nvPr/>
        </p:nvSpPr>
        <p:spPr bwMode="auto">
          <a:xfrm>
            <a:off x="1787525" y="3657600"/>
            <a:ext cx="35464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/>
              <a:t>主催旅行者限定運賃差益</a:t>
            </a:r>
          </a:p>
        </p:txBody>
      </p:sp>
      <p:sp>
        <p:nvSpPr>
          <p:cNvPr id="325641" name="Oval 1033"/>
          <p:cNvSpPr>
            <a:spLocks noChangeArrowheads="1"/>
          </p:cNvSpPr>
          <p:nvPr/>
        </p:nvSpPr>
        <p:spPr bwMode="auto">
          <a:xfrm>
            <a:off x="5638800" y="3505200"/>
            <a:ext cx="1828800" cy="762000"/>
          </a:xfrm>
          <a:prstGeom prst="ellips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限定的合法</a:t>
            </a:r>
          </a:p>
          <a:p>
            <a:pPr algn="ctr"/>
            <a:r>
              <a:rPr lang="en-US" altLang="ja-JP"/>
              <a:t>(</a:t>
            </a:r>
            <a:r>
              <a:rPr lang="ja-JP" altLang="en-US" sz="1800"/>
              <a:t>あっ旋</a:t>
            </a:r>
            <a:r>
              <a:rPr lang="ja-JP" altLang="en-US"/>
              <a:t>）</a:t>
            </a:r>
          </a:p>
        </p:txBody>
      </p:sp>
      <p:sp>
        <p:nvSpPr>
          <p:cNvPr id="325642" name="Rectangle 1034"/>
          <p:cNvSpPr>
            <a:spLocks noChangeArrowheads="1"/>
          </p:cNvSpPr>
          <p:nvPr/>
        </p:nvSpPr>
        <p:spPr bwMode="auto">
          <a:xfrm>
            <a:off x="304800" y="3733800"/>
            <a:ext cx="4572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ja-JP" altLang="en-US" sz="2000"/>
              <a:t>実運送人負担</a:t>
            </a:r>
            <a:endParaRPr lang="ja-JP" altLang="en-US"/>
          </a:p>
        </p:txBody>
      </p:sp>
      <p:sp>
        <p:nvSpPr>
          <p:cNvPr id="325643" name="Rectangle 1035"/>
          <p:cNvSpPr>
            <a:spLocks noChangeArrowheads="1"/>
          </p:cNvSpPr>
          <p:nvPr/>
        </p:nvSpPr>
        <p:spPr bwMode="auto">
          <a:xfrm>
            <a:off x="304800" y="1371600"/>
            <a:ext cx="4572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ja-JP" altLang="en-US" sz="2000"/>
              <a:t>実利用者負担</a:t>
            </a:r>
            <a:endParaRPr lang="ja-JP" altLang="en-US"/>
          </a:p>
        </p:txBody>
      </p:sp>
      <p:cxnSp>
        <p:nvCxnSpPr>
          <p:cNvPr id="325644" name="AutoShape 1036"/>
          <p:cNvCxnSpPr>
            <a:cxnSpLocks noChangeShapeType="1"/>
            <a:stCxn id="325643" idx="3"/>
            <a:endCxn id="325634" idx="1"/>
          </p:cNvCxnSpPr>
          <p:nvPr/>
        </p:nvCxnSpPr>
        <p:spPr bwMode="auto">
          <a:xfrm flipV="1">
            <a:off x="762000" y="1757363"/>
            <a:ext cx="609600" cy="4143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25645" name="AutoShape 1037"/>
          <p:cNvCxnSpPr>
            <a:cxnSpLocks noChangeShapeType="1"/>
            <a:stCxn id="325643" idx="3"/>
            <a:endCxn id="325640" idx="1"/>
          </p:cNvCxnSpPr>
          <p:nvPr/>
        </p:nvCxnSpPr>
        <p:spPr bwMode="auto">
          <a:xfrm>
            <a:off x="762000" y="2171700"/>
            <a:ext cx="1025525" cy="17192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25646" name="AutoShape 1038"/>
          <p:cNvCxnSpPr>
            <a:cxnSpLocks noChangeShapeType="1"/>
            <a:stCxn id="325638" idx="1"/>
            <a:endCxn id="325642" idx="3"/>
          </p:cNvCxnSpPr>
          <p:nvPr/>
        </p:nvCxnSpPr>
        <p:spPr bwMode="auto">
          <a:xfrm flipH="1">
            <a:off x="762000" y="2595563"/>
            <a:ext cx="609600" cy="19383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25647" name="AutoShape 1039"/>
          <p:cNvCxnSpPr>
            <a:cxnSpLocks noChangeShapeType="1"/>
            <a:stCxn id="325642" idx="3"/>
            <a:endCxn id="325636" idx="1"/>
          </p:cNvCxnSpPr>
          <p:nvPr/>
        </p:nvCxnSpPr>
        <p:spPr bwMode="auto">
          <a:xfrm>
            <a:off x="762000" y="4533900"/>
            <a:ext cx="1066800" cy="606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sp>
        <p:nvSpPr>
          <p:cNvPr id="325648" name="Text Box 1040"/>
          <p:cNvSpPr txBox="1">
            <a:spLocks noChangeArrowheads="1"/>
          </p:cNvSpPr>
          <p:nvPr/>
        </p:nvSpPr>
        <p:spPr bwMode="auto">
          <a:xfrm>
            <a:off x="2267744" y="188640"/>
            <a:ext cx="4953600" cy="830997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4800" dirty="0"/>
              <a:t>あっ旋利益の構造</a:t>
            </a:r>
          </a:p>
        </p:txBody>
      </p:sp>
      <p:sp>
        <p:nvSpPr>
          <p:cNvPr id="325649" name="Oval 1041"/>
          <p:cNvSpPr>
            <a:spLocks noChangeArrowheads="1"/>
          </p:cNvSpPr>
          <p:nvPr/>
        </p:nvSpPr>
        <p:spPr bwMode="auto">
          <a:xfrm>
            <a:off x="5638800" y="1295400"/>
            <a:ext cx="1828800" cy="762000"/>
          </a:xfrm>
          <a:prstGeom prst="ellips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制度的合法</a:t>
            </a:r>
          </a:p>
        </p:txBody>
      </p:sp>
      <p:sp>
        <p:nvSpPr>
          <p:cNvPr id="325650" name="Text Box 1042"/>
          <p:cNvSpPr txBox="1">
            <a:spLocks noChangeArrowheads="1"/>
          </p:cNvSpPr>
          <p:nvPr/>
        </p:nvSpPr>
        <p:spPr bwMode="auto">
          <a:xfrm>
            <a:off x="1524000" y="1087438"/>
            <a:ext cx="3519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/>
              <a:t>（物流の混載差益に相当）</a:t>
            </a:r>
          </a:p>
        </p:txBody>
      </p:sp>
      <p:sp>
        <p:nvSpPr>
          <p:cNvPr id="325651" name="Text Box 1043"/>
          <p:cNvSpPr txBox="1">
            <a:spLocks noChangeArrowheads="1"/>
          </p:cNvSpPr>
          <p:nvPr/>
        </p:nvSpPr>
        <p:spPr bwMode="auto">
          <a:xfrm>
            <a:off x="0" y="5767388"/>
            <a:ext cx="3822700" cy="514350"/>
          </a:xfrm>
          <a:prstGeom prst="rect">
            <a:avLst/>
          </a:prstGeom>
          <a:noFill/>
          <a:ln w="5715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/>
              <a:t>旅行あっ旋業法時代は公認</a:t>
            </a:r>
          </a:p>
        </p:txBody>
      </p:sp>
      <p:sp>
        <p:nvSpPr>
          <p:cNvPr id="325652" name="Text Box 1044"/>
          <p:cNvSpPr txBox="1">
            <a:spLocks noChangeArrowheads="1"/>
          </p:cNvSpPr>
          <p:nvPr/>
        </p:nvSpPr>
        <p:spPr bwMode="auto">
          <a:xfrm>
            <a:off x="4800600" y="5757863"/>
            <a:ext cx="4173538" cy="514350"/>
          </a:xfrm>
          <a:prstGeom prst="rect">
            <a:avLst/>
          </a:prstGeom>
          <a:noFill/>
          <a:ln w="5715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/>
              <a:t>運賃割戻は実運送法では禁止</a:t>
            </a:r>
          </a:p>
        </p:txBody>
      </p:sp>
      <p:cxnSp>
        <p:nvCxnSpPr>
          <p:cNvPr id="325653" name="AutoShape 1045"/>
          <p:cNvCxnSpPr>
            <a:cxnSpLocks noChangeShapeType="1"/>
            <a:stCxn id="325652" idx="1"/>
            <a:endCxn id="325651" idx="3"/>
          </p:cNvCxnSpPr>
          <p:nvPr/>
        </p:nvCxnSpPr>
        <p:spPr bwMode="auto">
          <a:xfrm flipH="1">
            <a:off x="3851275" y="6015038"/>
            <a:ext cx="920750" cy="95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25654" name="AutoShape 1046"/>
          <p:cNvCxnSpPr>
            <a:cxnSpLocks noChangeShapeType="1"/>
            <a:stCxn id="325651" idx="0"/>
            <a:endCxn id="325636" idx="2"/>
          </p:cNvCxnSpPr>
          <p:nvPr/>
        </p:nvCxnSpPr>
        <p:spPr bwMode="auto">
          <a:xfrm flipV="1">
            <a:off x="1911350" y="5556250"/>
            <a:ext cx="1346200" cy="1825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25655" name="Text Box 1047"/>
          <p:cNvSpPr txBox="1">
            <a:spLocks noChangeArrowheads="1"/>
          </p:cNvSpPr>
          <p:nvPr/>
        </p:nvSpPr>
        <p:spPr bwMode="auto">
          <a:xfrm>
            <a:off x="8251825" y="2286000"/>
            <a:ext cx="587375" cy="2873375"/>
          </a:xfrm>
          <a:prstGeom prst="rect">
            <a:avLst/>
          </a:prstGeom>
          <a:noFill/>
          <a:ln w="381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/>
              <a:t>不平等取扱禁止条項</a:t>
            </a:r>
          </a:p>
        </p:txBody>
      </p:sp>
      <p:cxnSp>
        <p:nvCxnSpPr>
          <p:cNvPr id="325656" name="AutoShape 1048"/>
          <p:cNvCxnSpPr>
            <a:cxnSpLocks noChangeShapeType="1"/>
          </p:cNvCxnSpPr>
          <p:nvPr/>
        </p:nvCxnSpPr>
        <p:spPr bwMode="auto">
          <a:xfrm>
            <a:off x="7464425" y="3886200"/>
            <a:ext cx="7651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sp>
        <p:nvSpPr>
          <p:cNvPr id="325657" name="Text Box 1049"/>
          <p:cNvSpPr txBox="1">
            <a:spLocks noChangeArrowheads="1"/>
          </p:cNvSpPr>
          <p:nvPr/>
        </p:nvSpPr>
        <p:spPr bwMode="auto">
          <a:xfrm>
            <a:off x="1508125" y="6362700"/>
            <a:ext cx="538320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1800" dirty="0"/>
              <a:t>（</a:t>
            </a:r>
            <a:r>
              <a:rPr lang="ja-JP" altLang="en-US" sz="1800" b="1" dirty="0">
                <a:solidFill>
                  <a:srgbClr val="FF0000"/>
                </a:solidFill>
              </a:rPr>
              <a:t>改正旅行あっ旋業法解説　国井富士利　</a:t>
            </a:r>
            <a:r>
              <a:rPr lang="en-US" altLang="ja-JP" sz="1800" b="1" dirty="0">
                <a:solidFill>
                  <a:srgbClr val="FF0000"/>
                </a:solidFill>
              </a:rPr>
              <a:t>101</a:t>
            </a:r>
            <a:r>
              <a:rPr lang="ja-JP" altLang="en-US" sz="1800" b="1" dirty="0">
                <a:solidFill>
                  <a:srgbClr val="FF0000"/>
                </a:solidFill>
              </a:rPr>
              <a:t>ページ</a:t>
            </a:r>
            <a:r>
              <a:rPr lang="ja-JP" altLang="en-US" sz="1800" dirty="0"/>
              <a:t>）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5AF39-26A3-4C41-BD63-C23FCACC1590}" type="slidenum">
              <a:rPr lang="en-US" altLang="ja-JP"/>
              <a:pPr/>
              <a:t>22</a:t>
            </a:fld>
            <a:endParaRPr lang="en-US" altLang="ja-JP"/>
          </a:p>
        </p:txBody>
      </p:sp>
      <p:sp>
        <p:nvSpPr>
          <p:cNvPr id="326658" name="Text Box 2"/>
          <p:cNvSpPr txBox="1">
            <a:spLocks noChangeArrowheads="1"/>
          </p:cNvSpPr>
          <p:nvPr/>
        </p:nvSpPr>
        <p:spPr bwMode="auto">
          <a:xfrm>
            <a:off x="-36512" y="332656"/>
            <a:ext cx="9158276" cy="707886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4000" dirty="0"/>
              <a:t>旅行あっ旋業法時代の旅行あっ旋の料金</a:t>
            </a:r>
          </a:p>
        </p:txBody>
      </p:sp>
      <p:sp>
        <p:nvSpPr>
          <p:cNvPr id="326659" name="Text Box 3"/>
          <p:cNvSpPr txBox="1">
            <a:spLocks noChangeArrowheads="1"/>
          </p:cNvSpPr>
          <p:nvPr/>
        </p:nvSpPr>
        <p:spPr bwMode="auto">
          <a:xfrm>
            <a:off x="1143000" y="1295400"/>
            <a:ext cx="7391400" cy="12160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ja-JP" altLang="en-US"/>
              <a:t>届出制　　　旅行あっ旋の内容は一つ一つの旅行ごとに</a:t>
            </a:r>
          </a:p>
          <a:p>
            <a:r>
              <a:rPr lang="ja-JP" altLang="en-US"/>
              <a:t>（</a:t>
            </a:r>
            <a:r>
              <a:rPr lang="en-US" altLang="ja-JP"/>
              <a:t>27</a:t>
            </a:r>
            <a:r>
              <a:rPr lang="ja-JP" altLang="en-US"/>
              <a:t>年）　　　異なるものであるから、上限を届ける</a:t>
            </a:r>
          </a:p>
          <a:p>
            <a:r>
              <a:rPr lang="ja-JP" altLang="en-US"/>
              <a:t>　　　　　　　一般の料金と特別の料金を別にして届出</a:t>
            </a:r>
          </a:p>
        </p:txBody>
      </p:sp>
      <p:sp>
        <p:nvSpPr>
          <p:cNvPr id="326660" name="Text Box 4"/>
          <p:cNvSpPr txBox="1">
            <a:spLocks noChangeArrowheads="1"/>
          </p:cNvSpPr>
          <p:nvPr/>
        </p:nvSpPr>
        <p:spPr bwMode="auto">
          <a:xfrm>
            <a:off x="1962150" y="5762625"/>
            <a:ext cx="6267450" cy="485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/>
              <a:t>・運輸事業者等から収受する割戻し及び手数料</a:t>
            </a:r>
          </a:p>
        </p:txBody>
      </p:sp>
      <p:sp>
        <p:nvSpPr>
          <p:cNvPr id="326661" name="Text Box 5"/>
          <p:cNvSpPr txBox="1">
            <a:spLocks noChangeArrowheads="1"/>
          </p:cNvSpPr>
          <p:nvPr/>
        </p:nvSpPr>
        <p:spPr bwMode="auto">
          <a:xfrm>
            <a:off x="3657600" y="6248400"/>
            <a:ext cx="4452938" cy="533400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/>
              <a:t>割戻しがあるため、公示はしない</a:t>
            </a:r>
          </a:p>
        </p:txBody>
      </p:sp>
      <p:sp>
        <p:nvSpPr>
          <p:cNvPr id="326662" name="Oval 6"/>
          <p:cNvSpPr>
            <a:spLocks noChangeArrowheads="1"/>
          </p:cNvSpPr>
          <p:nvPr/>
        </p:nvSpPr>
        <p:spPr bwMode="auto">
          <a:xfrm>
            <a:off x="6781800" y="3124200"/>
            <a:ext cx="838200" cy="16002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ja-JP" altLang="en-US"/>
              <a:t>実運送人</a:t>
            </a:r>
          </a:p>
        </p:txBody>
      </p:sp>
      <p:sp>
        <p:nvSpPr>
          <p:cNvPr id="326663" name="Oval 7"/>
          <p:cNvSpPr>
            <a:spLocks noChangeArrowheads="1"/>
          </p:cNvSpPr>
          <p:nvPr/>
        </p:nvSpPr>
        <p:spPr bwMode="auto">
          <a:xfrm>
            <a:off x="4038600" y="3124200"/>
            <a:ext cx="838200" cy="16002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ja-JP" altLang="en-US"/>
              <a:t>あっ旋業者</a:t>
            </a:r>
          </a:p>
        </p:txBody>
      </p:sp>
      <p:sp>
        <p:nvSpPr>
          <p:cNvPr id="326664" name="Oval 8"/>
          <p:cNvSpPr>
            <a:spLocks noChangeArrowheads="1"/>
          </p:cNvSpPr>
          <p:nvPr/>
        </p:nvSpPr>
        <p:spPr bwMode="auto">
          <a:xfrm>
            <a:off x="1524000" y="3124200"/>
            <a:ext cx="838200" cy="16002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ja-JP" altLang="en-US"/>
              <a:t>実利用者</a:t>
            </a:r>
          </a:p>
        </p:txBody>
      </p:sp>
      <p:sp>
        <p:nvSpPr>
          <p:cNvPr id="326665" name="Text Box 9"/>
          <p:cNvSpPr txBox="1">
            <a:spLocks noChangeArrowheads="1"/>
          </p:cNvSpPr>
          <p:nvPr/>
        </p:nvSpPr>
        <p:spPr bwMode="auto">
          <a:xfrm>
            <a:off x="685800" y="4924425"/>
            <a:ext cx="3911600" cy="485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/>
              <a:t>・旅客から直接収受する料金</a:t>
            </a:r>
          </a:p>
        </p:txBody>
      </p:sp>
      <p:cxnSp>
        <p:nvCxnSpPr>
          <p:cNvPr id="326666" name="AutoShape 10"/>
          <p:cNvCxnSpPr>
            <a:cxnSpLocks noChangeShapeType="1"/>
            <a:stCxn id="326663" idx="2"/>
            <a:endCxn id="326664" idx="6"/>
          </p:cNvCxnSpPr>
          <p:nvPr/>
        </p:nvCxnSpPr>
        <p:spPr bwMode="auto">
          <a:xfrm flipH="1">
            <a:off x="2390775" y="3924300"/>
            <a:ext cx="1619250" cy="0"/>
          </a:xfrm>
          <a:prstGeom prst="straightConnector1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26667" name="AutoShape 11"/>
          <p:cNvCxnSpPr>
            <a:cxnSpLocks noChangeShapeType="1"/>
            <a:stCxn id="326663" idx="6"/>
            <a:endCxn id="326662" idx="2"/>
          </p:cNvCxnSpPr>
          <p:nvPr/>
        </p:nvCxnSpPr>
        <p:spPr bwMode="auto">
          <a:xfrm>
            <a:off x="4905375" y="3924300"/>
            <a:ext cx="1857375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26668" name="AutoShape 12"/>
          <p:cNvCxnSpPr>
            <a:cxnSpLocks noChangeShapeType="1"/>
          </p:cNvCxnSpPr>
          <p:nvPr/>
        </p:nvCxnSpPr>
        <p:spPr bwMode="auto">
          <a:xfrm flipV="1">
            <a:off x="2870200" y="3886200"/>
            <a:ext cx="254000" cy="1023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26669" name="AutoShape 13"/>
          <p:cNvCxnSpPr>
            <a:cxnSpLocks noChangeShapeType="1"/>
            <a:stCxn id="326660" idx="0"/>
          </p:cNvCxnSpPr>
          <p:nvPr/>
        </p:nvCxnSpPr>
        <p:spPr bwMode="auto">
          <a:xfrm flipV="1">
            <a:off x="5095875" y="4191000"/>
            <a:ext cx="781050" cy="1557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26670" name="AutoShape 14"/>
          <p:cNvCxnSpPr>
            <a:cxnSpLocks noChangeShapeType="1"/>
            <a:stCxn id="326665" idx="1"/>
            <a:endCxn id="326659" idx="1"/>
          </p:cNvCxnSpPr>
          <p:nvPr/>
        </p:nvCxnSpPr>
        <p:spPr bwMode="auto">
          <a:xfrm rot="10800000" flipH="1">
            <a:off x="671513" y="1903413"/>
            <a:ext cx="457200" cy="3263900"/>
          </a:xfrm>
          <a:prstGeom prst="bentConnector3">
            <a:avLst>
              <a:gd name="adj1" fmla="val -46875"/>
            </a:avLst>
          </a:prstGeom>
          <a:noFill/>
          <a:ln w="571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326671" name="AutoShape 15"/>
          <p:cNvCxnSpPr>
            <a:cxnSpLocks noChangeShapeType="1"/>
            <a:stCxn id="326660" idx="3"/>
            <a:endCxn id="326659" idx="3"/>
          </p:cNvCxnSpPr>
          <p:nvPr/>
        </p:nvCxnSpPr>
        <p:spPr bwMode="auto">
          <a:xfrm flipV="1">
            <a:off x="8243888" y="1903413"/>
            <a:ext cx="304800" cy="4102100"/>
          </a:xfrm>
          <a:prstGeom prst="bentConnector3">
            <a:avLst>
              <a:gd name="adj1" fmla="val 170315"/>
            </a:avLst>
          </a:prstGeom>
          <a:noFill/>
          <a:ln w="571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326672" name="Text Box 16"/>
          <p:cNvSpPr txBox="1">
            <a:spLocks noChangeArrowheads="1"/>
          </p:cNvSpPr>
          <p:nvPr/>
        </p:nvSpPr>
        <p:spPr bwMode="auto">
          <a:xfrm>
            <a:off x="2422525" y="3013075"/>
            <a:ext cx="1622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/>
              <a:t>31</a:t>
            </a:r>
            <a:r>
              <a:rPr lang="ja-JP" altLang="en-US"/>
              <a:t>年</a:t>
            </a:r>
          </a:p>
          <a:p>
            <a:r>
              <a:rPr lang="ja-JP" altLang="en-US" sz="2000"/>
              <a:t>　約款届出制</a:t>
            </a:r>
            <a:endParaRPr lang="ja-JP" altLang="en-US"/>
          </a:p>
        </p:txBody>
      </p:sp>
      <p:sp>
        <p:nvSpPr>
          <p:cNvPr id="326673" name="Text Box 17"/>
          <p:cNvSpPr txBox="1">
            <a:spLocks noChangeArrowheads="1"/>
          </p:cNvSpPr>
          <p:nvPr/>
        </p:nvSpPr>
        <p:spPr bwMode="auto">
          <a:xfrm>
            <a:off x="381000" y="5334000"/>
            <a:ext cx="914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en-US" altLang="ja-JP"/>
              <a:t>31</a:t>
            </a:r>
            <a:r>
              <a:rPr lang="ja-JP" altLang="en-US"/>
              <a:t>年　</a:t>
            </a:r>
          </a:p>
          <a:p>
            <a:r>
              <a:rPr lang="ja-JP" altLang="en-US"/>
              <a:t>掲示義務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2123-422F-4213-8843-C52F4392A37C}" type="slidenum">
              <a:rPr lang="en-US" altLang="ja-JP"/>
              <a:pPr/>
              <a:t>23</a:t>
            </a:fld>
            <a:endParaRPr lang="en-US" altLang="ja-JP"/>
          </a:p>
        </p:txBody>
      </p:sp>
      <p:sp>
        <p:nvSpPr>
          <p:cNvPr id="327682" name="Text Box 2"/>
          <p:cNvSpPr txBox="1">
            <a:spLocks noChangeArrowheads="1"/>
          </p:cNvSpPr>
          <p:nvPr/>
        </p:nvSpPr>
        <p:spPr bwMode="auto">
          <a:xfrm>
            <a:off x="381000" y="304800"/>
            <a:ext cx="4491935" cy="83099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dirty="0"/>
              <a:t>　</a:t>
            </a:r>
            <a:r>
              <a:rPr lang="ja-JP" altLang="en-US" sz="4800" dirty="0"/>
              <a:t>旅行あっ旋料金</a:t>
            </a:r>
          </a:p>
        </p:txBody>
      </p:sp>
      <p:sp>
        <p:nvSpPr>
          <p:cNvPr id="327683" name="Text Box 3"/>
          <p:cNvSpPr txBox="1">
            <a:spLocks noChangeArrowheads="1"/>
          </p:cNvSpPr>
          <p:nvPr/>
        </p:nvSpPr>
        <p:spPr bwMode="auto">
          <a:xfrm>
            <a:off x="1127125" y="1849438"/>
            <a:ext cx="4460875" cy="8318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/>
              <a:t>実旅客　　　←　報酬</a:t>
            </a:r>
            <a:r>
              <a:rPr lang="en-US" altLang="ja-JP"/>
              <a:t>(</a:t>
            </a:r>
            <a:r>
              <a:rPr lang="ja-JP" altLang="en-US"/>
              <a:t>最高料率）</a:t>
            </a:r>
          </a:p>
          <a:p>
            <a:r>
              <a:rPr lang="ja-JP" altLang="en-US"/>
              <a:t>実運送人　←　運賃割戻、手数料</a:t>
            </a:r>
          </a:p>
        </p:txBody>
      </p:sp>
      <p:sp>
        <p:nvSpPr>
          <p:cNvPr id="327684" name="Text Box 4"/>
          <p:cNvSpPr txBox="1">
            <a:spLocks noChangeArrowheads="1"/>
          </p:cNvSpPr>
          <p:nvPr/>
        </p:nvSpPr>
        <p:spPr bwMode="auto">
          <a:xfrm>
            <a:off x="1600200" y="4714875"/>
            <a:ext cx="6451600" cy="466725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/>
              <a:t>道路運送法第九条（割戻しの禁止）と調整が必要</a:t>
            </a:r>
          </a:p>
        </p:txBody>
      </p:sp>
      <p:sp>
        <p:nvSpPr>
          <p:cNvPr id="327685" name="AutoShape 5"/>
          <p:cNvSpPr>
            <a:spLocks noChangeArrowheads="1"/>
          </p:cNvSpPr>
          <p:nvPr/>
        </p:nvSpPr>
        <p:spPr bwMode="auto">
          <a:xfrm>
            <a:off x="3324225" y="2895600"/>
            <a:ext cx="485775" cy="1524000"/>
          </a:xfrm>
          <a:prstGeom prst="upDownArrow">
            <a:avLst>
              <a:gd name="adj1" fmla="val 50000"/>
              <a:gd name="adj2" fmla="val 6274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327686" name="Oval 6"/>
          <p:cNvSpPr>
            <a:spLocks noChangeArrowheads="1"/>
          </p:cNvSpPr>
          <p:nvPr/>
        </p:nvSpPr>
        <p:spPr bwMode="auto">
          <a:xfrm>
            <a:off x="228600" y="2971800"/>
            <a:ext cx="3048000" cy="12954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道路運送法の適用を</a:t>
            </a:r>
          </a:p>
          <a:p>
            <a:pPr algn="ctr"/>
            <a:r>
              <a:rPr lang="ja-JP" altLang="en-US"/>
              <a:t>前提の議論</a:t>
            </a:r>
          </a:p>
        </p:txBody>
      </p:sp>
      <p:sp>
        <p:nvSpPr>
          <p:cNvPr id="327687" name="Oval 7"/>
          <p:cNvSpPr>
            <a:spLocks noChangeArrowheads="1"/>
          </p:cNvSpPr>
          <p:nvPr/>
        </p:nvSpPr>
        <p:spPr bwMode="auto">
          <a:xfrm>
            <a:off x="5638800" y="1295400"/>
            <a:ext cx="28956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仲立、主催、請負</a:t>
            </a:r>
          </a:p>
        </p:txBody>
      </p:sp>
      <p:sp>
        <p:nvSpPr>
          <p:cNvPr id="327688" name="Text Box 8"/>
          <p:cNvSpPr txBox="1">
            <a:spLocks noChangeArrowheads="1"/>
          </p:cNvSpPr>
          <p:nvPr/>
        </p:nvSpPr>
        <p:spPr bwMode="auto">
          <a:xfrm>
            <a:off x="822325" y="5583238"/>
            <a:ext cx="73628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/>
              <a:t>取消料は約款では　請負又は主催　</a:t>
            </a:r>
          </a:p>
          <a:p>
            <a:r>
              <a:rPr lang="ja-JP" altLang="en-US"/>
              <a:t>運送人に対して取消しに必要な経費、通信費、募集経費</a:t>
            </a:r>
          </a:p>
        </p:txBody>
      </p:sp>
      <p:sp>
        <p:nvSpPr>
          <p:cNvPr id="327689" name="Text Box 9"/>
          <p:cNvSpPr txBox="1">
            <a:spLocks noChangeArrowheads="1"/>
          </p:cNvSpPr>
          <p:nvPr/>
        </p:nvSpPr>
        <p:spPr bwMode="auto">
          <a:xfrm>
            <a:off x="781050" y="1187450"/>
            <a:ext cx="3714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1800"/>
              <a:t>旅行あっ旋業法施行規則</a:t>
            </a:r>
          </a:p>
          <a:p>
            <a:r>
              <a:rPr lang="ja-JP" altLang="en-US" sz="1800"/>
              <a:t>（旅行あっ旋料金表の様式を定める）</a:t>
            </a:r>
          </a:p>
        </p:txBody>
      </p:sp>
      <p:sp>
        <p:nvSpPr>
          <p:cNvPr id="327690" name="Oval 10"/>
          <p:cNvSpPr>
            <a:spLocks noChangeArrowheads="1"/>
          </p:cNvSpPr>
          <p:nvPr/>
        </p:nvSpPr>
        <p:spPr bwMode="auto">
          <a:xfrm>
            <a:off x="3810000" y="2895600"/>
            <a:ext cx="4953000" cy="1371600"/>
          </a:xfrm>
          <a:prstGeom prst="ellips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実運送人と主催旅行業者</a:t>
            </a:r>
          </a:p>
          <a:p>
            <a:pPr algn="ctr"/>
            <a:r>
              <a:rPr lang="ja-JP" altLang="en-US"/>
              <a:t>間の関係もあっ旋業法の適用範囲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0D3D0-62AD-4AAF-97E9-DD4E9F73EA23}" type="slidenum">
              <a:rPr lang="en-US" altLang="ja-JP"/>
              <a:pPr/>
              <a:t>24</a:t>
            </a:fld>
            <a:endParaRPr lang="en-US" altLang="ja-JP"/>
          </a:p>
        </p:txBody>
      </p:sp>
      <p:sp>
        <p:nvSpPr>
          <p:cNvPr id="7170" name="Oval 2"/>
          <p:cNvSpPr>
            <a:spLocks noChangeArrowheads="1"/>
          </p:cNvSpPr>
          <p:nvPr/>
        </p:nvSpPr>
        <p:spPr bwMode="auto">
          <a:xfrm>
            <a:off x="6172200" y="990600"/>
            <a:ext cx="1219200" cy="990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航空</a:t>
            </a:r>
          </a:p>
          <a:p>
            <a:pPr algn="ctr"/>
            <a:r>
              <a:rPr lang="ja-JP" altLang="en-US"/>
              <a:t>（外国）</a:t>
            </a:r>
          </a:p>
        </p:txBody>
      </p:sp>
      <p:sp>
        <p:nvSpPr>
          <p:cNvPr id="7171" name="Oval 3"/>
          <p:cNvSpPr>
            <a:spLocks noChangeArrowheads="1"/>
          </p:cNvSpPr>
          <p:nvPr/>
        </p:nvSpPr>
        <p:spPr bwMode="auto">
          <a:xfrm>
            <a:off x="533400" y="914400"/>
            <a:ext cx="1219200" cy="990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鉄道</a:t>
            </a:r>
          </a:p>
          <a:p>
            <a:pPr algn="ctr"/>
            <a:r>
              <a:rPr lang="ja-JP" altLang="en-US"/>
              <a:t>（国内）</a:t>
            </a:r>
          </a:p>
        </p:txBody>
      </p:sp>
      <p:sp>
        <p:nvSpPr>
          <p:cNvPr id="7172" name="Oval 4"/>
          <p:cNvSpPr>
            <a:spLocks noChangeArrowheads="1"/>
          </p:cNvSpPr>
          <p:nvPr/>
        </p:nvSpPr>
        <p:spPr bwMode="auto">
          <a:xfrm>
            <a:off x="4876800" y="990600"/>
            <a:ext cx="1219200" cy="990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鉄道</a:t>
            </a:r>
          </a:p>
          <a:p>
            <a:pPr algn="ctr"/>
            <a:r>
              <a:rPr lang="ja-JP" altLang="en-US"/>
              <a:t>（外国）</a:t>
            </a:r>
          </a:p>
        </p:txBody>
      </p:sp>
      <p:sp>
        <p:nvSpPr>
          <p:cNvPr id="7173" name="Oval 5"/>
          <p:cNvSpPr>
            <a:spLocks noChangeArrowheads="1"/>
          </p:cNvSpPr>
          <p:nvPr/>
        </p:nvSpPr>
        <p:spPr bwMode="auto">
          <a:xfrm>
            <a:off x="1828800" y="914400"/>
            <a:ext cx="1219200" cy="990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航空</a:t>
            </a:r>
          </a:p>
          <a:p>
            <a:pPr algn="ctr"/>
            <a:r>
              <a:rPr lang="ja-JP" altLang="en-US"/>
              <a:t>（国内）</a:t>
            </a:r>
          </a:p>
        </p:txBody>
      </p:sp>
      <p:sp>
        <p:nvSpPr>
          <p:cNvPr id="7174" name="Oval 6"/>
          <p:cNvSpPr>
            <a:spLocks noChangeArrowheads="1"/>
          </p:cNvSpPr>
          <p:nvPr/>
        </p:nvSpPr>
        <p:spPr bwMode="auto">
          <a:xfrm>
            <a:off x="3124200" y="914400"/>
            <a:ext cx="1376363" cy="10747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貸切バス</a:t>
            </a:r>
          </a:p>
          <a:p>
            <a:pPr algn="ctr"/>
            <a:r>
              <a:rPr lang="ja-JP" altLang="en-US"/>
              <a:t>（国内）</a:t>
            </a:r>
          </a:p>
        </p:txBody>
      </p:sp>
      <p:sp>
        <p:nvSpPr>
          <p:cNvPr id="7175" name="Oval 7"/>
          <p:cNvSpPr>
            <a:spLocks noChangeArrowheads="1"/>
          </p:cNvSpPr>
          <p:nvPr/>
        </p:nvSpPr>
        <p:spPr bwMode="auto">
          <a:xfrm>
            <a:off x="7467600" y="990600"/>
            <a:ext cx="1219200" cy="990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自動車</a:t>
            </a:r>
          </a:p>
          <a:p>
            <a:pPr algn="ctr"/>
            <a:r>
              <a:rPr lang="ja-JP" altLang="en-US"/>
              <a:t>（外国）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1143000" y="3967163"/>
            <a:ext cx="4800600" cy="6810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/>
              <a:t>　　主催旅行者（日本）</a:t>
            </a:r>
          </a:p>
        </p:txBody>
      </p:sp>
      <p:sp>
        <p:nvSpPr>
          <p:cNvPr id="7177" name="Oval 9"/>
          <p:cNvSpPr>
            <a:spLocks noChangeArrowheads="1"/>
          </p:cNvSpPr>
          <p:nvPr/>
        </p:nvSpPr>
        <p:spPr bwMode="auto">
          <a:xfrm>
            <a:off x="1828800" y="5791200"/>
            <a:ext cx="30480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実利用者</a:t>
            </a:r>
          </a:p>
          <a:p>
            <a:pPr algn="ctr"/>
            <a:r>
              <a:rPr lang="ja-JP" altLang="en-US"/>
              <a:t>（日本国内購入）</a:t>
            </a:r>
          </a:p>
        </p:txBody>
      </p:sp>
      <p:sp>
        <p:nvSpPr>
          <p:cNvPr id="7178" name="AutoShape 10"/>
          <p:cNvSpPr>
            <a:spLocks noChangeArrowheads="1"/>
          </p:cNvSpPr>
          <p:nvPr/>
        </p:nvSpPr>
        <p:spPr bwMode="auto">
          <a:xfrm>
            <a:off x="1447800" y="4724400"/>
            <a:ext cx="3733800" cy="523875"/>
          </a:xfrm>
          <a:prstGeom prst="upDownArrow">
            <a:avLst>
              <a:gd name="adj1" fmla="val 50000"/>
              <a:gd name="adj2" fmla="val 2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主催旅行契約</a:t>
            </a:r>
          </a:p>
        </p:txBody>
      </p:sp>
      <p:sp>
        <p:nvSpPr>
          <p:cNvPr id="7179" name="AutoShape 11"/>
          <p:cNvSpPr>
            <a:spLocks noChangeArrowheads="1"/>
          </p:cNvSpPr>
          <p:nvPr/>
        </p:nvSpPr>
        <p:spPr bwMode="auto">
          <a:xfrm rot="-18528710">
            <a:off x="5083176" y="1563687"/>
            <a:ext cx="976312" cy="2760663"/>
          </a:xfrm>
          <a:prstGeom prst="upDownArrow">
            <a:avLst>
              <a:gd name="adj1" fmla="val 50000"/>
              <a:gd name="adj2" fmla="val 5655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r"/>
            <a:r>
              <a:rPr lang="ja-JP" altLang="en-US" sz="1400"/>
              <a:t>外国法令の世界</a:t>
            </a:r>
            <a:endParaRPr lang="ja-JP" altLang="en-US"/>
          </a:p>
        </p:txBody>
      </p:sp>
      <p:sp>
        <p:nvSpPr>
          <p:cNvPr id="7180" name="Oval 12"/>
          <p:cNvSpPr>
            <a:spLocks noChangeArrowheads="1"/>
          </p:cNvSpPr>
          <p:nvPr/>
        </p:nvSpPr>
        <p:spPr bwMode="auto">
          <a:xfrm>
            <a:off x="1295400" y="2667000"/>
            <a:ext cx="30480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1600"/>
              <a:t>約款・不当差別取扱禁止条項</a:t>
            </a:r>
            <a:endParaRPr lang="ja-JP" altLang="en-US"/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915988" y="2057400"/>
            <a:ext cx="3841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ja-JP" altLang="en-US"/>
              <a:t>実運送法適用関係が不明確</a:t>
            </a: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2057400" y="5334000"/>
            <a:ext cx="2622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ja-JP" altLang="en-US"/>
              <a:t>（実運送法非適用）</a:t>
            </a: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3255963" y="457200"/>
            <a:ext cx="1316037" cy="4064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ja-JP" altLang="en-US" sz="1000"/>
              <a:t>（標準約款上は主催</a:t>
            </a:r>
          </a:p>
          <a:p>
            <a:r>
              <a:rPr lang="ja-JP" altLang="en-US" sz="1000"/>
              <a:t>旅行者と運送契約）</a:t>
            </a:r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1971675" y="457200"/>
            <a:ext cx="1000125" cy="4064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ja-JP" altLang="en-US" sz="1000"/>
              <a:t>（主催旅行用運賃の存在）</a:t>
            </a:r>
          </a:p>
        </p:txBody>
      </p:sp>
      <p:sp>
        <p:nvSpPr>
          <p:cNvPr id="7188" name="Oval 20"/>
          <p:cNvSpPr>
            <a:spLocks noChangeArrowheads="1"/>
          </p:cNvSpPr>
          <p:nvPr/>
        </p:nvSpPr>
        <p:spPr bwMode="auto">
          <a:xfrm>
            <a:off x="1371600" y="3276600"/>
            <a:ext cx="30480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1600"/>
              <a:t>運送人・旅行業兼務の契約不存在</a:t>
            </a:r>
            <a:endParaRPr lang="ja-JP" altLang="en-US"/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685800" y="457200"/>
            <a:ext cx="1076325" cy="406400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ja-JP" altLang="en-US" sz="1000"/>
              <a:t>（主催旅行用運賃の不存存在）</a:t>
            </a:r>
          </a:p>
        </p:txBody>
      </p:sp>
      <p:sp>
        <p:nvSpPr>
          <p:cNvPr id="7190" name="Rectangle 22"/>
          <p:cNvSpPr>
            <a:spLocks noChangeArrowheads="1"/>
          </p:cNvSpPr>
          <p:nvPr/>
        </p:nvSpPr>
        <p:spPr bwMode="auto">
          <a:xfrm>
            <a:off x="6324600" y="3962400"/>
            <a:ext cx="2133600" cy="681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1600"/>
              <a:t>主催旅行者（外国）</a:t>
            </a:r>
          </a:p>
        </p:txBody>
      </p:sp>
      <p:sp>
        <p:nvSpPr>
          <p:cNvPr id="7192" name="Oval 24"/>
          <p:cNvSpPr>
            <a:spLocks noChangeArrowheads="1"/>
          </p:cNvSpPr>
          <p:nvPr/>
        </p:nvSpPr>
        <p:spPr bwMode="auto">
          <a:xfrm>
            <a:off x="5867400" y="5791200"/>
            <a:ext cx="30480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実利用者</a:t>
            </a:r>
          </a:p>
          <a:p>
            <a:pPr algn="ctr"/>
            <a:r>
              <a:rPr lang="ja-JP" altLang="en-US"/>
              <a:t>（日本国外購入）</a:t>
            </a:r>
          </a:p>
        </p:txBody>
      </p:sp>
      <p:sp>
        <p:nvSpPr>
          <p:cNvPr id="7193" name="AutoShape 25"/>
          <p:cNvSpPr>
            <a:spLocks noChangeArrowheads="1"/>
          </p:cNvSpPr>
          <p:nvPr/>
        </p:nvSpPr>
        <p:spPr bwMode="auto">
          <a:xfrm>
            <a:off x="5638800" y="4724400"/>
            <a:ext cx="3733800" cy="523875"/>
          </a:xfrm>
          <a:prstGeom prst="upDownArrow">
            <a:avLst>
              <a:gd name="adj1" fmla="val 50000"/>
              <a:gd name="adj2" fmla="val 2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外国法令適用</a:t>
            </a:r>
          </a:p>
        </p:txBody>
      </p:sp>
      <p:sp>
        <p:nvSpPr>
          <p:cNvPr id="7195" name="Oval 27"/>
          <p:cNvSpPr>
            <a:spLocks noChangeArrowheads="1"/>
          </p:cNvSpPr>
          <p:nvPr/>
        </p:nvSpPr>
        <p:spPr bwMode="auto">
          <a:xfrm>
            <a:off x="4191000" y="3962400"/>
            <a:ext cx="12192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1800"/>
              <a:t>属地主義</a:t>
            </a:r>
            <a:endParaRPr lang="ja-JP" altLang="en-US"/>
          </a:p>
        </p:txBody>
      </p:sp>
      <p:sp>
        <p:nvSpPr>
          <p:cNvPr id="7196" name="Oval 28"/>
          <p:cNvSpPr>
            <a:spLocks noChangeArrowheads="1"/>
          </p:cNvSpPr>
          <p:nvPr/>
        </p:nvSpPr>
        <p:spPr bwMode="auto">
          <a:xfrm>
            <a:off x="5715000" y="3581400"/>
            <a:ext cx="762000" cy="1524000"/>
          </a:xfrm>
          <a:prstGeom prst="ellips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ja-JP" altLang="en-US" sz="1800"/>
              <a:t>ネット取引</a:t>
            </a:r>
            <a:endParaRPr lang="ja-JP" altLang="en-US"/>
          </a:p>
        </p:txBody>
      </p:sp>
      <p:sp>
        <p:nvSpPr>
          <p:cNvPr id="7197" name="AutoShape 29"/>
          <p:cNvSpPr>
            <a:spLocks noChangeArrowheads="1"/>
          </p:cNvSpPr>
          <p:nvPr/>
        </p:nvSpPr>
        <p:spPr bwMode="auto">
          <a:xfrm rot="-24998934">
            <a:off x="5483225" y="1206500"/>
            <a:ext cx="1017588" cy="3449638"/>
          </a:xfrm>
          <a:prstGeom prst="upDownArrow">
            <a:avLst>
              <a:gd name="adj1" fmla="val 50000"/>
              <a:gd name="adj2" fmla="val 678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r"/>
            <a:r>
              <a:rPr lang="ja-JP" altLang="en-US" sz="1400"/>
              <a:t>外国法令の世界</a:t>
            </a:r>
            <a:endParaRPr lang="ja-JP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6EAF-300E-4E47-988C-5DE60B47B214}" type="slidenum">
              <a:rPr lang="en-US" altLang="ja-JP"/>
              <a:pPr/>
              <a:t>25</a:t>
            </a:fld>
            <a:endParaRPr lang="en-US" altLang="ja-JP"/>
          </a:p>
        </p:txBody>
      </p:sp>
      <p:sp>
        <p:nvSpPr>
          <p:cNvPr id="8194" name="Oval 2"/>
          <p:cNvSpPr>
            <a:spLocks noChangeArrowheads="1"/>
          </p:cNvSpPr>
          <p:nvPr/>
        </p:nvSpPr>
        <p:spPr bwMode="auto">
          <a:xfrm>
            <a:off x="3276600" y="762000"/>
            <a:ext cx="1219200" cy="990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鉄道</a:t>
            </a:r>
          </a:p>
          <a:p>
            <a:pPr algn="ctr"/>
            <a:r>
              <a:rPr lang="ja-JP" altLang="en-US"/>
              <a:t>（ＪＲ）</a:t>
            </a:r>
          </a:p>
        </p:txBody>
      </p:sp>
      <p:sp>
        <p:nvSpPr>
          <p:cNvPr id="8195" name="Oval 3"/>
          <p:cNvSpPr>
            <a:spLocks noChangeArrowheads="1"/>
          </p:cNvSpPr>
          <p:nvPr/>
        </p:nvSpPr>
        <p:spPr bwMode="auto">
          <a:xfrm>
            <a:off x="1828800" y="762000"/>
            <a:ext cx="1219200" cy="990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航空</a:t>
            </a:r>
          </a:p>
          <a:p>
            <a:pPr algn="ctr"/>
            <a:r>
              <a:rPr lang="ja-JP" altLang="en-US"/>
              <a:t>（国内）</a:t>
            </a:r>
          </a:p>
        </p:txBody>
      </p:sp>
      <p:sp>
        <p:nvSpPr>
          <p:cNvPr id="8196" name="Oval 4"/>
          <p:cNvSpPr>
            <a:spLocks noChangeArrowheads="1"/>
          </p:cNvSpPr>
          <p:nvPr/>
        </p:nvSpPr>
        <p:spPr bwMode="auto">
          <a:xfrm>
            <a:off x="4800600" y="762000"/>
            <a:ext cx="1219200" cy="990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貸切バス</a:t>
            </a:r>
          </a:p>
          <a:p>
            <a:pPr algn="ctr"/>
            <a:r>
              <a:rPr lang="ja-JP" altLang="en-US"/>
              <a:t>（ＪＲ）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438400" y="5186363"/>
            <a:ext cx="4114800" cy="6048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主催旅行者（日本）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3617913" y="4121150"/>
            <a:ext cx="2022475" cy="83185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ja-JP" altLang="en-US"/>
              <a:t>実運送法</a:t>
            </a:r>
          </a:p>
          <a:p>
            <a:pPr algn="ctr"/>
            <a:r>
              <a:rPr lang="ja-JP" altLang="en-US"/>
              <a:t>非適用の運用</a:t>
            </a:r>
          </a:p>
        </p:txBody>
      </p:sp>
      <p:sp>
        <p:nvSpPr>
          <p:cNvPr id="8200" name="Oval 8"/>
          <p:cNvSpPr>
            <a:spLocks noChangeArrowheads="1"/>
          </p:cNvSpPr>
          <p:nvPr/>
        </p:nvSpPr>
        <p:spPr bwMode="auto">
          <a:xfrm>
            <a:off x="6781800" y="838200"/>
            <a:ext cx="1219200" cy="990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貸切バス</a:t>
            </a:r>
          </a:p>
          <a:p>
            <a:pPr algn="ctr"/>
            <a:r>
              <a:rPr lang="ja-JP" altLang="en-US" sz="1800"/>
              <a:t>（ＪＲ以外）</a:t>
            </a:r>
          </a:p>
        </p:txBody>
      </p:sp>
      <p:sp>
        <p:nvSpPr>
          <p:cNvPr id="8201" name="Oval 9"/>
          <p:cNvSpPr>
            <a:spLocks noChangeArrowheads="1"/>
          </p:cNvSpPr>
          <p:nvPr/>
        </p:nvSpPr>
        <p:spPr bwMode="auto">
          <a:xfrm>
            <a:off x="457200" y="762000"/>
            <a:ext cx="1219200" cy="990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航空</a:t>
            </a:r>
          </a:p>
          <a:p>
            <a:pPr algn="ctr"/>
            <a:r>
              <a:rPr lang="ja-JP" altLang="en-US"/>
              <a:t>（国際）</a:t>
            </a:r>
          </a:p>
        </p:txBody>
      </p:sp>
      <p:sp>
        <p:nvSpPr>
          <p:cNvPr id="8202" name="Oval 10"/>
          <p:cNvSpPr>
            <a:spLocks noChangeArrowheads="1"/>
          </p:cNvSpPr>
          <p:nvPr/>
        </p:nvSpPr>
        <p:spPr bwMode="auto">
          <a:xfrm>
            <a:off x="7848600" y="1676400"/>
            <a:ext cx="1219200" cy="990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海運</a:t>
            </a:r>
          </a:p>
          <a:p>
            <a:pPr algn="ctr"/>
            <a:r>
              <a:rPr lang="ja-JP" altLang="en-US"/>
              <a:t>（国内）</a:t>
            </a:r>
          </a:p>
        </p:txBody>
      </p:sp>
      <p:cxnSp>
        <p:nvCxnSpPr>
          <p:cNvPr id="8203" name="AutoShape 11"/>
          <p:cNvCxnSpPr>
            <a:cxnSpLocks noChangeShapeType="1"/>
            <a:stCxn id="8201" idx="4"/>
            <a:endCxn id="8197" idx="1"/>
          </p:cNvCxnSpPr>
          <p:nvPr/>
        </p:nvCxnSpPr>
        <p:spPr bwMode="auto">
          <a:xfrm>
            <a:off x="1066800" y="1752600"/>
            <a:ext cx="1371600" cy="3736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8204" name="AutoShape 12"/>
          <p:cNvCxnSpPr>
            <a:cxnSpLocks noChangeShapeType="1"/>
            <a:stCxn id="8195" idx="4"/>
            <a:endCxn id="8197" idx="1"/>
          </p:cNvCxnSpPr>
          <p:nvPr/>
        </p:nvCxnSpPr>
        <p:spPr bwMode="auto">
          <a:xfrm>
            <a:off x="2438400" y="1752600"/>
            <a:ext cx="0" cy="3736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1219200" y="2057400"/>
            <a:ext cx="18288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届出運賃</a:t>
            </a:r>
          </a:p>
          <a:p>
            <a:pPr algn="ctr"/>
            <a:r>
              <a:rPr lang="en-US" altLang="ja-JP"/>
              <a:t>(</a:t>
            </a:r>
            <a:r>
              <a:rPr lang="ja-JP" altLang="en-US" i="1">
                <a:ea typeface="HGPｺﾞｼｯｸE" pitchFamily="50" charset="-128"/>
              </a:rPr>
              <a:t>上限制</a:t>
            </a:r>
            <a:r>
              <a:rPr lang="ja-JP" altLang="en-US"/>
              <a:t>）</a:t>
            </a:r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1219200" y="2971800"/>
            <a:ext cx="18288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運送契約あり</a:t>
            </a:r>
          </a:p>
        </p:txBody>
      </p:sp>
      <p:cxnSp>
        <p:nvCxnSpPr>
          <p:cNvPr id="8207" name="AutoShape 15"/>
          <p:cNvCxnSpPr>
            <a:cxnSpLocks noChangeShapeType="1"/>
            <a:stCxn id="8194" idx="4"/>
            <a:endCxn id="8197" idx="0"/>
          </p:cNvCxnSpPr>
          <p:nvPr/>
        </p:nvCxnSpPr>
        <p:spPr bwMode="auto">
          <a:xfrm>
            <a:off x="3886200" y="1752600"/>
            <a:ext cx="609600" cy="3433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8208" name="AutoShape 16"/>
          <p:cNvCxnSpPr>
            <a:cxnSpLocks noChangeShapeType="1"/>
            <a:stCxn id="8196" idx="4"/>
            <a:endCxn id="8197" idx="0"/>
          </p:cNvCxnSpPr>
          <p:nvPr/>
        </p:nvCxnSpPr>
        <p:spPr bwMode="auto">
          <a:xfrm flipH="1">
            <a:off x="4495800" y="1752600"/>
            <a:ext cx="914400" cy="3433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3505200" y="2971800"/>
            <a:ext cx="10668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1600"/>
              <a:t>運送契約なし</a:t>
            </a:r>
            <a:endParaRPr lang="ja-JP" altLang="en-US"/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3657600" y="2057400"/>
            <a:ext cx="1828800" cy="838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料金自由設定</a:t>
            </a:r>
          </a:p>
        </p:txBody>
      </p: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1219200" y="4038600"/>
            <a:ext cx="1717675" cy="83185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ja-JP" altLang="en-US"/>
              <a:t>実運送法</a:t>
            </a:r>
          </a:p>
          <a:p>
            <a:pPr algn="ctr"/>
            <a:r>
              <a:rPr lang="ja-JP" altLang="en-US"/>
              <a:t>適用の運用</a:t>
            </a:r>
          </a:p>
        </p:txBody>
      </p:sp>
      <p:sp>
        <p:nvSpPr>
          <p:cNvPr id="8212" name="Oval 20"/>
          <p:cNvSpPr>
            <a:spLocks noChangeArrowheads="1"/>
          </p:cNvSpPr>
          <p:nvPr/>
        </p:nvSpPr>
        <p:spPr bwMode="auto">
          <a:xfrm>
            <a:off x="5791200" y="0"/>
            <a:ext cx="1219200" cy="990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乗合バス</a:t>
            </a:r>
          </a:p>
          <a:p>
            <a:pPr algn="ctr"/>
            <a:r>
              <a:rPr lang="ja-JP" altLang="en-US"/>
              <a:t>（ＪＲ）</a:t>
            </a:r>
          </a:p>
        </p:txBody>
      </p:sp>
      <p:sp>
        <p:nvSpPr>
          <p:cNvPr id="8213" name="Oval 21"/>
          <p:cNvSpPr>
            <a:spLocks noChangeArrowheads="1"/>
          </p:cNvSpPr>
          <p:nvPr/>
        </p:nvSpPr>
        <p:spPr bwMode="auto">
          <a:xfrm>
            <a:off x="228600" y="5715000"/>
            <a:ext cx="1219200" cy="990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実利用者</a:t>
            </a:r>
          </a:p>
        </p:txBody>
      </p:sp>
      <p:cxnSp>
        <p:nvCxnSpPr>
          <p:cNvPr id="8214" name="AutoShape 22"/>
          <p:cNvCxnSpPr>
            <a:cxnSpLocks noChangeShapeType="1"/>
            <a:stCxn id="8201" idx="4"/>
            <a:endCxn id="8213" idx="0"/>
          </p:cNvCxnSpPr>
          <p:nvPr/>
        </p:nvCxnSpPr>
        <p:spPr bwMode="auto">
          <a:xfrm flipH="1">
            <a:off x="838200" y="1752600"/>
            <a:ext cx="228600" cy="396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8215" name="AutoShape 23"/>
          <p:cNvCxnSpPr>
            <a:cxnSpLocks noChangeShapeType="1"/>
            <a:stCxn id="8197" idx="1"/>
            <a:endCxn id="8213" idx="7"/>
          </p:cNvCxnSpPr>
          <p:nvPr/>
        </p:nvCxnSpPr>
        <p:spPr bwMode="auto">
          <a:xfrm flipH="1">
            <a:off x="1270000" y="5489575"/>
            <a:ext cx="1168400" cy="3698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1955800" y="5689600"/>
            <a:ext cx="406400" cy="11684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 sz="1400"/>
              <a:t>主催旅行契約</a:t>
            </a:r>
            <a:endParaRPr lang="ja-JP" altLang="en-US"/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381000" y="3581400"/>
            <a:ext cx="619125" cy="1512888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 sz="1400"/>
              <a:t>航空法体系では</a:t>
            </a:r>
          </a:p>
          <a:p>
            <a:r>
              <a:rPr lang="ja-JP" altLang="en-US" sz="1400"/>
              <a:t>運送契約を認める</a:t>
            </a:r>
            <a:endParaRPr lang="ja-JP" altLang="en-US"/>
          </a:p>
        </p:txBody>
      </p:sp>
      <p:sp>
        <p:nvSpPr>
          <p:cNvPr id="8218" name="Line 26"/>
          <p:cNvSpPr>
            <a:spLocks noChangeShapeType="1"/>
          </p:cNvSpPr>
          <p:nvPr/>
        </p:nvSpPr>
        <p:spPr bwMode="auto">
          <a:xfrm>
            <a:off x="1143000" y="5562600"/>
            <a:ext cx="609600" cy="15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990600" y="5181600"/>
            <a:ext cx="1260475" cy="31432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1400"/>
              <a:t>解釈が対立？</a:t>
            </a:r>
            <a:endParaRPr lang="ja-JP" altLang="en-US"/>
          </a:p>
        </p:txBody>
      </p:sp>
      <p:sp>
        <p:nvSpPr>
          <p:cNvPr id="8220" name="Rectangle 28"/>
          <p:cNvSpPr>
            <a:spLocks noChangeArrowheads="1"/>
          </p:cNvSpPr>
          <p:nvPr/>
        </p:nvSpPr>
        <p:spPr bwMode="auto">
          <a:xfrm>
            <a:off x="6400800" y="3124200"/>
            <a:ext cx="10668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1600"/>
              <a:t>運送契約あり</a:t>
            </a:r>
            <a:endParaRPr lang="ja-JP" altLang="en-US"/>
          </a:p>
        </p:txBody>
      </p:sp>
      <p:cxnSp>
        <p:nvCxnSpPr>
          <p:cNvPr id="8221" name="AutoShape 29"/>
          <p:cNvCxnSpPr>
            <a:cxnSpLocks noChangeShapeType="1"/>
            <a:endCxn id="8197" idx="3"/>
          </p:cNvCxnSpPr>
          <p:nvPr/>
        </p:nvCxnSpPr>
        <p:spPr bwMode="auto">
          <a:xfrm flipH="1">
            <a:off x="6553200" y="1905000"/>
            <a:ext cx="914400" cy="3584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sp>
        <p:nvSpPr>
          <p:cNvPr id="8222" name="Rectangle 30"/>
          <p:cNvSpPr>
            <a:spLocks noChangeArrowheads="1"/>
          </p:cNvSpPr>
          <p:nvPr/>
        </p:nvSpPr>
        <p:spPr bwMode="auto">
          <a:xfrm>
            <a:off x="4495800" y="3505200"/>
            <a:ext cx="10668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1600"/>
              <a:t>運送契約あり</a:t>
            </a:r>
            <a:endParaRPr lang="ja-JP" altLang="en-US"/>
          </a:p>
        </p:txBody>
      </p:sp>
      <p:sp>
        <p:nvSpPr>
          <p:cNvPr id="8223" name="Rectangle 31"/>
          <p:cNvSpPr>
            <a:spLocks noChangeArrowheads="1"/>
          </p:cNvSpPr>
          <p:nvPr/>
        </p:nvSpPr>
        <p:spPr bwMode="auto">
          <a:xfrm>
            <a:off x="6324600" y="2057400"/>
            <a:ext cx="12954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届出運賃</a:t>
            </a:r>
          </a:p>
        </p:txBody>
      </p:sp>
      <p:cxnSp>
        <p:nvCxnSpPr>
          <p:cNvPr id="8224" name="AutoShape 32"/>
          <p:cNvCxnSpPr>
            <a:cxnSpLocks noChangeShapeType="1"/>
            <a:stCxn id="8197" idx="3"/>
            <a:endCxn id="8202" idx="5"/>
          </p:cNvCxnSpPr>
          <p:nvPr/>
        </p:nvCxnSpPr>
        <p:spPr bwMode="auto">
          <a:xfrm flipV="1">
            <a:off x="6553200" y="2522538"/>
            <a:ext cx="2336800" cy="29670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8225" name="AutoShape 33"/>
          <p:cNvCxnSpPr>
            <a:cxnSpLocks noChangeShapeType="1"/>
            <a:stCxn id="8197" idx="3"/>
            <a:endCxn id="8202" idx="5"/>
          </p:cNvCxnSpPr>
          <p:nvPr/>
        </p:nvCxnSpPr>
        <p:spPr bwMode="auto">
          <a:xfrm flipV="1">
            <a:off x="6553200" y="2522538"/>
            <a:ext cx="2336800" cy="2967037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</p:spPr>
      </p:cxnSp>
      <p:sp>
        <p:nvSpPr>
          <p:cNvPr id="8226" name="Oval 34"/>
          <p:cNvSpPr>
            <a:spLocks noChangeArrowheads="1"/>
          </p:cNvSpPr>
          <p:nvPr/>
        </p:nvSpPr>
        <p:spPr bwMode="auto">
          <a:xfrm>
            <a:off x="7620000" y="4953000"/>
            <a:ext cx="1219200" cy="990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貸切バス</a:t>
            </a:r>
          </a:p>
          <a:p>
            <a:pPr algn="ctr"/>
            <a:r>
              <a:rPr lang="ja-JP" altLang="en-US"/>
              <a:t>（</a:t>
            </a:r>
            <a:r>
              <a:rPr lang="ja-JP" altLang="en-US" sz="1800"/>
              <a:t>自動車航送</a:t>
            </a:r>
            <a:r>
              <a:rPr lang="ja-JP" altLang="en-US"/>
              <a:t>）</a:t>
            </a:r>
          </a:p>
        </p:txBody>
      </p:sp>
      <p:sp>
        <p:nvSpPr>
          <p:cNvPr id="8227" name="Rectangle 35"/>
          <p:cNvSpPr>
            <a:spLocks noChangeArrowheads="1"/>
          </p:cNvSpPr>
          <p:nvPr/>
        </p:nvSpPr>
        <p:spPr bwMode="auto">
          <a:xfrm>
            <a:off x="7315200" y="3810000"/>
            <a:ext cx="10668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1600"/>
              <a:t>運送契約あり</a:t>
            </a:r>
            <a:endParaRPr lang="ja-JP" altLang="en-US"/>
          </a:p>
        </p:txBody>
      </p:sp>
      <p:sp>
        <p:nvSpPr>
          <p:cNvPr id="8228" name="Rectangle 36"/>
          <p:cNvSpPr>
            <a:spLocks noChangeArrowheads="1"/>
          </p:cNvSpPr>
          <p:nvPr/>
        </p:nvSpPr>
        <p:spPr bwMode="auto">
          <a:xfrm>
            <a:off x="7162800" y="5105400"/>
            <a:ext cx="4572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ja-JP" altLang="en-US" sz="1600"/>
              <a:t>運送契約あり</a:t>
            </a:r>
            <a:endParaRPr lang="ja-JP" altLang="en-US"/>
          </a:p>
        </p:txBody>
      </p:sp>
      <p:sp>
        <p:nvSpPr>
          <p:cNvPr id="8229" name="Rectangle 37"/>
          <p:cNvSpPr>
            <a:spLocks noChangeArrowheads="1"/>
          </p:cNvSpPr>
          <p:nvPr/>
        </p:nvSpPr>
        <p:spPr bwMode="auto">
          <a:xfrm>
            <a:off x="8610600" y="3276600"/>
            <a:ext cx="4572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ja-JP" altLang="en-US" sz="1600"/>
              <a:t>運送契約あり</a:t>
            </a:r>
            <a:endParaRPr lang="ja-JP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A05C0-4A96-43D5-BC99-B4EB3545E47C}" type="slidenum">
              <a:rPr lang="en-US" altLang="ja-JP"/>
              <a:pPr/>
              <a:t>26</a:t>
            </a:fld>
            <a:endParaRPr lang="en-US" altLang="ja-JP"/>
          </a:p>
        </p:txBody>
      </p:sp>
      <p:sp>
        <p:nvSpPr>
          <p:cNvPr id="328706" name="Rectangle 2"/>
          <p:cNvSpPr>
            <a:spLocks noChangeArrowheads="1"/>
          </p:cNvSpPr>
          <p:nvPr/>
        </p:nvSpPr>
        <p:spPr bwMode="auto">
          <a:xfrm>
            <a:off x="3429000" y="2241550"/>
            <a:ext cx="3429000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8707" name="Line 3"/>
          <p:cNvSpPr>
            <a:spLocks noChangeShapeType="1"/>
          </p:cNvSpPr>
          <p:nvPr/>
        </p:nvSpPr>
        <p:spPr bwMode="auto">
          <a:xfrm flipH="1">
            <a:off x="3429000" y="3384550"/>
            <a:ext cx="426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8708" name="Text Box 4"/>
          <p:cNvSpPr txBox="1">
            <a:spLocks noChangeArrowheads="1"/>
          </p:cNvSpPr>
          <p:nvPr/>
        </p:nvSpPr>
        <p:spPr bwMode="auto">
          <a:xfrm>
            <a:off x="4676775" y="2873375"/>
            <a:ext cx="923925" cy="941388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pPr algn="ctr"/>
            <a:r>
              <a:rPr lang="ja-JP" altLang="en-US"/>
              <a:t>旅館</a:t>
            </a:r>
          </a:p>
          <a:p>
            <a:pPr algn="ctr"/>
            <a:r>
              <a:rPr lang="ja-JP" altLang="en-US"/>
              <a:t>ホテル</a:t>
            </a:r>
          </a:p>
        </p:txBody>
      </p:sp>
      <p:sp>
        <p:nvSpPr>
          <p:cNvPr id="328709" name="Oval 5"/>
          <p:cNvSpPr>
            <a:spLocks noChangeArrowheads="1"/>
          </p:cNvSpPr>
          <p:nvPr/>
        </p:nvSpPr>
        <p:spPr bwMode="auto">
          <a:xfrm>
            <a:off x="3276600" y="1555750"/>
            <a:ext cx="12192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土産</a:t>
            </a:r>
          </a:p>
        </p:txBody>
      </p:sp>
      <p:sp>
        <p:nvSpPr>
          <p:cNvPr id="328710" name="Oval 6"/>
          <p:cNvSpPr>
            <a:spLocks noChangeArrowheads="1"/>
          </p:cNvSpPr>
          <p:nvPr/>
        </p:nvSpPr>
        <p:spPr bwMode="auto">
          <a:xfrm>
            <a:off x="2438400" y="1936750"/>
            <a:ext cx="12192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1600"/>
              <a:t>有料テレビ</a:t>
            </a:r>
            <a:endParaRPr lang="ja-JP" altLang="en-US"/>
          </a:p>
        </p:txBody>
      </p:sp>
      <p:sp>
        <p:nvSpPr>
          <p:cNvPr id="328711" name="Oval 7"/>
          <p:cNvSpPr>
            <a:spLocks noChangeArrowheads="1"/>
          </p:cNvSpPr>
          <p:nvPr/>
        </p:nvSpPr>
        <p:spPr bwMode="auto">
          <a:xfrm>
            <a:off x="5562600" y="1479550"/>
            <a:ext cx="12192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1600"/>
              <a:t>アルコール</a:t>
            </a:r>
            <a:endParaRPr lang="ja-JP" altLang="en-US"/>
          </a:p>
        </p:txBody>
      </p:sp>
      <p:sp>
        <p:nvSpPr>
          <p:cNvPr id="328712" name="Oval 8"/>
          <p:cNvSpPr>
            <a:spLocks noChangeArrowheads="1"/>
          </p:cNvSpPr>
          <p:nvPr/>
        </p:nvSpPr>
        <p:spPr bwMode="auto">
          <a:xfrm>
            <a:off x="6477000" y="1708150"/>
            <a:ext cx="12192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タバコ</a:t>
            </a:r>
          </a:p>
        </p:txBody>
      </p:sp>
      <p:sp>
        <p:nvSpPr>
          <p:cNvPr id="328713" name="Oval 9"/>
          <p:cNvSpPr>
            <a:spLocks noChangeArrowheads="1"/>
          </p:cNvSpPr>
          <p:nvPr/>
        </p:nvSpPr>
        <p:spPr bwMode="auto">
          <a:xfrm>
            <a:off x="1447800" y="2698750"/>
            <a:ext cx="1066800" cy="1447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ja-JP" altLang="en-US"/>
              <a:t>宿泊料</a:t>
            </a:r>
          </a:p>
          <a:p>
            <a:pPr algn="ctr"/>
            <a:r>
              <a:rPr lang="ja-JP" altLang="en-US" sz="1400"/>
              <a:t>（法的定義はなく</a:t>
            </a:r>
          </a:p>
          <a:p>
            <a:pPr algn="ctr"/>
            <a:r>
              <a:rPr lang="ja-JP" altLang="en-US" sz="1400"/>
              <a:t>契約上の問題）</a:t>
            </a:r>
          </a:p>
        </p:txBody>
      </p:sp>
      <p:sp>
        <p:nvSpPr>
          <p:cNvPr id="328714" name="AutoShape 10"/>
          <p:cNvSpPr>
            <a:spLocks noChangeArrowheads="1"/>
          </p:cNvSpPr>
          <p:nvPr/>
        </p:nvSpPr>
        <p:spPr bwMode="auto">
          <a:xfrm>
            <a:off x="2438400" y="3003550"/>
            <a:ext cx="976313" cy="762000"/>
          </a:xfrm>
          <a:prstGeom prst="rightArrow">
            <a:avLst>
              <a:gd name="adj1" fmla="val 50000"/>
              <a:gd name="adj2" fmla="val 3203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支払い</a:t>
            </a:r>
          </a:p>
        </p:txBody>
      </p:sp>
      <p:sp>
        <p:nvSpPr>
          <p:cNvPr id="328715" name="Oval 11"/>
          <p:cNvSpPr>
            <a:spLocks noChangeArrowheads="1"/>
          </p:cNvSpPr>
          <p:nvPr/>
        </p:nvSpPr>
        <p:spPr bwMode="auto">
          <a:xfrm>
            <a:off x="4191000" y="4527550"/>
            <a:ext cx="12192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入浴</a:t>
            </a:r>
          </a:p>
        </p:txBody>
      </p:sp>
      <p:sp>
        <p:nvSpPr>
          <p:cNvPr id="328716" name="Oval 12"/>
          <p:cNvSpPr>
            <a:spLocks noChangeArrowheads="1"/>
          </p:cNvSpPr>
          <p:nvPr/>
        </p:nvSpPr>
        <p:spPr bwMode="auto">
          <a:xfrm>
            <a:off x="4419600" y="1479550"/>
            <a:ext cx="12192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2000"/>
              <a:t>マッサージ</a:t>
            </a:r>
            <a:endParaRPr lang="ja-JP" altLang="en-US"/>
          </a:p>
        </p:txBody>
      </p:sp>
      <p:sp>
        <p:nvSpPr>
          <p:cNvPr id="328717" name="Oval 13"/>
          <p:cNvSpPr>
            <a:spLocks noChangeArrowheads="1"/>
          </p:cNvSpPr>
          <p:nvPr/>
        </p:nvSpPr>
        <p:spPr bwMode="auto">
          <a:xfrm>
            <a:off x="3124200" y="4527550"/>
            <a:ext cx="12192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朝食</a:t>
            </a:r>
          </a:p>
        </p:txBody>
      </p:sp>
      <p:sp>
        <p:nvSpPr>
          <p:cNvPr id="328718" name="Oval 14"/>
          <p:cNvSpPr>
            <a:spLocks noChangeArrowheads="1"/>
          </p:cNvSpPr>
          <p:nvPr/>
        </p:nvSpPr>
        <p:spPr bwMode="auto">
          <a:xfrm>
            <a:off x="5334000" y="4527550"/>
            <a:ext cx="1219200" cy="609600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1800"/>
              <a:t>駅の送迎</a:t>
            </a:r>
            <a:endParaRPr lang="ja-JP" altLang="en-US"/>
          </a:p>
        </p:txBody>
      </p:sp>
      <p:sp>
        <p:nvSpPr>
          <p:cNvPr id="328719" name="Oval 15"/>
          <p:cNvSpPr>
            <a:spLocks noChangeArrowheads="1"/>
          </p:cNvSpPr>
          <p:nvPr/>
        </p:nvSpPr>
        <p:spPr bwMode="auto">
          <a:xfrm>
            <a:off x="2209800" y="3994150"/>
            <a:ext cx="12192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テレビ</a:t>
            </a:r>
          </a:p>
        </p:txBody>
      </p:sp>
      <p:sp>
        <p:nvSpPr>
          <p:cNvPr id="328720" name="Oval 16"/>
          <p:cNvSpPr>
            <a:spLocks noChangeArrowheads="1"/>
          </p:cNvSpPr>
          <p:nvPr/>
        </p:nvSpPr>
        <p:spPr bwMode="auto">
          <a:xfrm>
            <a:off x="6553200" y="4451350"/>
            <a:ext cx="1219200" cy="6096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1800"/>
              <a:t>観光地</a:t>
            </a:r>
          </a:p>
          <a:p>
            <a:pPr algn="ctr"/>
            <a:r>
              <a:rPr lang="ja-JP" altLang="en-US" sz="1800"/>
              <a:t>の送迎</a:t>
            </a:r>
            <a:endParaRPr lang="ja-JP" altLang="en-US"/>
          </a:p>
        </p:txBody>
      </p:sp>
      <p:sp>
        <p:nvSpPr>
          <p:cNvPr id="328721" name="Text Box 17"/>
          <p:cNvSpPr txBox="1">
            <a:spLocks noChangeArrowheads="1"/>
          </p:cNvSpPr>
          <p:nvPr/>
        </p:nvSpPr>
        <p:spPr bwMode="auto">
          <a:xfrm rot="5237612">
            <a:off x="6518275" y="4257675"/>
            <a:ext cx="549275" cy="215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/>
              <a:t>本質的差はない</a:t>
            </a:r>
          </a:p>
        </p:txBody>
      </p:sp>
      <p:sp>
        <p:nvSpPr>
          <p:cNvPr id="328722" name="Line 18"/>
          <p:cNvSpPr>
            <a:spLocks noChangeShapeType="1"/>
          </p:cNvSpPr>
          <p:nvPr/>
        </p:nvSpPr>
        <p:spPr bwMode="auto">
          <a:xfrm>
            <a:off x="7315200" y="307975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8723" name="Text Box 19"/>
          <p:cNvSpPr txBox="1">
            <a:spLocks noChangeArrowheads="1"/>
          </p:cNvSpPr>
          <p:nvPr/>
        </p:nvSpPr>
        <p:spPr bwMode="auto">
          <a:xfrm>
            <a:off x="7299325" y="264318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/>
              <a:t>有償</a:t>
            </a:r>
          </a:p>
        </p:txBody>
      </p:sp>
      <p:sp>
        <p:nvSpPr>
          <p:cNvPr id="328724" name="Text Box 20"/>
          <p:cNvSpPr txBox="1">
            <a:spLocks noChangeArrowheads="1"/>
          </p:cNvSpPr>
          <p:nvPr/>
        </p:nvSpPr>
        <p:spPr bwMode="auto">
          <a:xfrm>
            <a:off x="7283450" y="353695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/>
              <a:t>無償</a:t>
            </a:r>
          </a:p>
        </p:txBody>
      </p:sp>
      <p:sp>
        <p:nvSpPr>
          <p:cNvPr id="328725" name="Text Box 21"/>
          <p:cNvSpPr txBox="1">
            <a:spLocks noChangeArrowheads="1"/>
          </p:cNvSpPr>
          <p:nvPr/>
        </p:nvSpPr>
        <p:spPr bwMode="auto">
          <a:xfrm>
            <a:off x="3810000" y="3841750"/>
            <a:ext cx="2252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/>
              <a:t>宿泊料に含める</a:t>
            </a:r>
          </a:p>
        </p:txBody>
      </p:sp>
      <p:sp>
        <p:nvSpPr>
          <p:cNvPr id="328726" name="Text Box 22"/>
          <p:cNvSpPr txBox="1">
            <a:spLocks noChangeArrowheads="1"/>
          </p:cNvSpPr>
          <p:nvPr/>
        </p:nvSpPr>
        <p:spPr bwMode="auto">
          <a:xfrm>
            <a:off x="3646488" y="2317750"/>
            <a:ext cx="2552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/>
              <a:t>宿泊料に含めない</a:t>
            </a:r>
          </a:p>
        </p:txBody>
      </p:sp>
      <p:sp>
        <p:nvSpPr>
          <p:cNvPr id="328727" name="Text Box 23"/>
          <p:cNvSpPr txBox="1">
            <a:spLocks noChangeArrowheads="1"/>
          </p:cNvSpPr>
          <p:nvPr/>
        </p:nvSpPr>
        <p:spPr bwMode="auto">
          <a:xfrm>
            <a:off x="6932613" y="2514600"/>
            <a:ext cx="458787" cy="186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 sz="1800"/>
              <a:t>経営者のポリシー</a:t>
            </a:r>
            <a:endParaRPr lang="ja-JP" altLang="en-US"/>
          </a:p>
        </p:txBody>
      </p:sp>
      <p:sp>
        <p:nvSpPr>
          <p:cNvPr id="328728" name="Text Box 24"/>
          <p:cNvSpPr txBox="1">
            <a:spLocks noChangeArrowheads="1"/>
          </p:cNvSpPr>
          <p:nvPr/>
        </p:nvSpPr>
        <p:spPr bwMode="auto">
          <a:xfrm>
            <a:off x="2549525" y="446088"/>
            <a:ext cx="1565275" cy="925512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ja-JP" altLang="en-US" sz="1800"/>
              <a:t>第三者運送人</a:t>
            </a:r>
          </a:p>
          <a:p>
            <a:pPr algn="ctr"/>
            <a:r>
              <a:rPr lang="en-US" altLang="ja-JP" sz="1800"/>
              <a:t>(</a:t>
            </a:r>
            <a:r>
              <a:rPr lang="ja-JP" altLang="en-US" sz="1800"/>
              <a:t>有償）</a:t>
            </a:r>
          </a:p>
          <a:p>
            <a:pPr algn="ctr"/>
            <a:r>
              <a:rPr lang="ja-JP" altLang="en-US" sz="1800"/>
              <a:t>バス、タクシー</a:t>
            </a:r>
            <a:endParaRPr lang="ja-JP" altLang="en-US"/>
          </a:p>
        </p:txBody>
      </p:sp>
      <p:sp>
        <p:nvSpPr>
          <p:cNvPr id="328729" name="Text Box 25"/>
          <p:cNvSpPr txBox="1">
            <a:spLocks noChangeArrowheads="1"/>
          </p:cNvSpPr>
          <p:nvPr/>
        </p:nvSpPr>
        <p:spPr bwMode="auto">
          <a:xfrm>
            <a:off x="1943100" y="5581650"/>
            <a:ext cx="1717675" cy="10160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ja-JP" altLang="en-US" sz="1800"/>
              <a:t>第三者運送人</a:t>
            </a:r>
          </a:p>
          <a:p>
            <a:pPr algn="ctr"/>
            <a:r>
              <a:rPr lang="en-US" altLang="ja-JP" sz="1800"/>
              <a:t>(</a:t>
            </a:r>
            <a:r>
              <a:rPr lang="ja-JP" altLang="en-US" sz="1800"/>
              <a:t>無償）</a:t>
            </a:r>
          </a:p>
          <a:p>
            <a:pPr algn="ctr"/>
            <a:r>
              <a:rPr lang="ja-JP" altLang="en-US"/>
              <a:t>現在は自由</a:t>
            </a:r>
          </a:p>
        </p:txBody>
      </p:sp>
      <p:sp>
        <p:nvSpPr>
          <p:cNvPr id="328730" name="AutoShape 26"/>
          <p:cNvSpPr>
            <a:spLocks noChangeArrowheads="1"/>
          </p:cNvSpPr>
          <p:nvPr/>
        </p:nvSpPr>
        <p:spPr bwMode="auto">
          <a:xfrm>
            <a:off x="4114800" y="790575"/>
            <a:ext cx="1511300" cy="504825"/>
          </a:xfrm>
          <a:prstGeom prst="leftArrow">
            <a:avLst>
              <a:gd name="adj1" fmla="val 50000"/>
              <a:gd name="adj2" fmla="val 7484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1400"/>
              <a:t>道路運送法の規制</a:t>
            </a:r>
          </a:p>
        </p:txBody>
      </p:sp>
      <p:sp>
        <p:nvSpPr>
          <p:cNvPr id="328731" name="AutoShape 27"/>
          <p:cNvSpPr>
            <a:spLocks noChangeArrowheads="1"/>
          </p:cNvSpPr>
          <p:nvPr/>
        </p:nvSpPr>
        <p:spPr bwMode="auto">
          <a:xfrm rot="-2358450">
            <a:off x="6451600" y="692150"/>
            <a:ext cx="1512888" cy="504825"/>
          </a:xfrm>
          <a:prstGeom prst="leftArrow">
            <a:avLst>
              <a:gd name="adj1" fmla="val 50000"/>
              <a:gd name="adj2" fmla="val 74921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1400"/>
              <a:t>税法等の規制</a:t>
            </a:r>
          </a:p>
        </p:txBody>
      </p:sp>
      <p:sp>
        <p:nvSpPr>
          <p:cNvPr id="328732" name="Text Box 28"/>
          <p:cNvSpPr txBox="1">
            <a:spLocks noChangeArrowheads="1"/>
          </p:cNvSpPr>
          <p:nvPr/>
        </p:nvSpPr>
        <p:spPr bwMode="auto">
          <a:xfrm>
            <a:off x="141288" y="228600"/>
            <a:ext cx="2262158" cy="92333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5400" dirty="0"/>
              <a:t>宿泊料</a:t>
            </a:r>
          </a:p>
        </p:txBody>
      </p:sp>
      <p:sp>
        <p:nvSpPr>
          <p:cNvPr id="328733" name="Text Box 29"/>
          <p:cNvSpPr txBox="1">
            <a:spLocks noChangeArrowheads="1"/>
          </p:cNvSpPr>
          <p:nvPr/>
        </p:nvSpPr>
        <p:spPr bwMode="auto">
          <a:xfrm>
            <a:off x="4184650" y="5911850"/>
            <a:ext cx="3968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1800"/>
              <a:t>利用者が自分で掛ける保険料</a:t>
            </a:r>
          </a:p>
          <a:p>
            <a:r>
              <a:rPr lang="ja-JP" altLang="en-US" sz="1800"/>
              <a:t>自分で支払う高速道路料金等の扱い？</a:t>
            </a:r>
            <a:endParaRPr lang="ja-JP" altLang="en-US"/>
          </a:p>
        </p:txBody>
      </p:sp>
      <p:sp>
        <p:nvSpPr>
          <p:cNvPr id="328734" name="Line 30"/>
          <p:cNvSpPr>
            <a:spLocks noChangeShapeType="1"/>
          </p:cNvSpPr>
          <p:nvPr/>
        </p:nvSpPr>
        <p:spPr bwMode="auto">
          <a:xfrm flipV="1">
            <a:off x="7315200" y="5486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32FB0-9B65-4F34-A59D-4DD7EF16E476}" type="slidenum">
              <a:rPr lang="en-US" altLang="ja-JP"/>
              <a:pPr/>
              <a:t>27</a:t>
            </a:fld>
            <a:endParaRPr lang="en-US" altLang="ja-JP"/>
          </a:p>
        </p:txBody>
      </p:sp>
      <p:sp>
        <p:nvSpPr>
          <p:cNvPr id="330754" name="Text Box 1026"/>
          <p:cNvSpPr txBox="1">
            <a:spLocks noChangeArrowheads="1"/>
          </p:cNvSpPr>
          <p:nvPr/>
        </p:nvSpPr>
        <p:spPr bwMode="auto">
          <a:xfrm>
            <a:off x="2411760" y="2924944"/>
            <a:ext cx="3852337" cy="1015663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6000" dirty="0"/>
              <a:t>貸切と乗合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ja-JP" altLang="en-US" dirty="0"/>
              <a:t>旅行あっ旋業法時代の貸切バス </a:t>
            </a: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1814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133350" y="1417638"/>
          <a:ext cx="8686800" cy="539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スライド" r:id="rId4" imgW="4541550" imgH="3404440" progId="PowerPoint.Slide.8">
                  <p:embed/>
                </p:oleObj>
              </mc:Choice>
              <mc:Fallback>
                <p:oleObj name="スライド" r:id="rId4" imgW="4541550" imgH="3404440" progId="PowerPoint.Slid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350" y="1417638"/>
                        <a:ext cx="8686800" cy="539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00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634992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67FE4-918F-43FD-A31F-B422A1A6638F}" type="slidenum">
              <a:rPr lang="en-US" altLang="ja-JP"/>
              <a:pPr/>
              <a:t>29</a:t>
            </a:fld>
            <a:endParaRPr lang="en-US" altLang="ja-JP"/>
          </a:p>
        </p:txBody>
      </p:sp>
      <p:sp>
        <p:nvSpPr>
          <p:cNvPr id="206850" name="Text Box 1026"/>
          <p:cNvSpPr txBox="1">
            <a:spLocks noChangeArrowheads="1"/>
          </p:cNvSpPr>
          <p:nvPr/>
        </p:nvSpPr>
        <p:spPr bwMode="auto">
          <a:xfrm>
            <a:off x="1524000" y="284163"/>
            <a:ext cx="5788025" cy="51435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/>
              <a:t>　旅行あっ旋業法時代の貸切バス･タクシー</a:t>
            </a:r>
          </a:p>
        </p:txBody>
      </p:sp>
      <p:sp>
        <p:nvSpPr>
          <p:cNvPr id="206851" name="Rectangle 1027"/>
          <p:cNvSpPr>
            <a:spLocks noChangeArrowheads="1"/>
          </p:cNvSpPr>
          <p:nvPr/>
        </p:nvSpPr>
        <p:spPr bwMode="auto">
          <a:xfrm>
            <a:off x="1066800" y="6019800"/>
            <a:ext cx="2286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道路運送法</a:t>
            </a:r>
          </a:p>
        </p:txBody>
      </p:sp>
      <p:sp>
        <p:nvSpPr>
          <p:cNvPr id="206852" name="Oval 1028"/>
          <p:cNvSpPr>
            <a:spLocks noChangeArrowheads="1"/>
          </p:cNvSpPr>
          <p:nvPr/>
        </p:nvSpPr>
        <p:spPr bwMode="auto">
          <a:xfrm>
            <a:off x="838200" y="2743200"/>
            <a:ext cx="2057400" cy="838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貸切バス</a:t>
            </a:r>
          </a:p>
          <a:p>
            <a:pPr algn="ctr"/>
            <a:r>
              <a:rPr lang="ja-JP" altLang="en-US"/>
              <a:t>（自車）</a:t>
            </a:r>
          </a:p>
        </p:txBody>
      </p:sp>
      <p:sp>
        <p:nvSpPr>
          <p:cNvPr id="206853" name="Oval 1029"/>
          <p:cNvSpPr>
            <a:spLocks noChangeArrowheads="1"/>
          </p:cNvSpPr>
          <p:nvPr/>
        </p:nvSpPr>
        <p:spPr bwMode="auto">
          <a:xfrm>
            <a:off x="457200" y="1295400"/>
            <a:ext cx="914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学校</a:t>
            </a:r>
          </a:p>
          <a:p>
            <a:pPr algn="ctr"/>
            <a:r>
              <a:rPr lang="en-US" altLang="ja-JP"/>
              <a:t>(</a:t>
            </a:r>
            <a:r>
              <a:rPr lang="ja-JP" altLang="en-US"/>
              <a:t>集団）</a:t>
            </a:r>
          </a:p>
        </p:txBody>
      </p:sp>
      <p:sp>
        <p:nvSpPr>
          <p:cNvPr id="206854" name="Oval 1030"/>
          <p:cNvSpPr>
            <a:spLocks noChangeArrowheads="1"/>
          </p:cNvSpPr>
          <p:nvPr/>
        </p:nvSpPr>
        <p:spPr bwMode="auto">
          <a:xfrm>
            <a:off x="2362200" y="1371600"/>
            <a:ext cx="914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職場</a:t>
            </a:r>
          </a:p>
          <a:p>
            <a:pPr algn="ctr"/>
            <a:r>
              <a:rPr lang="en-US" altLang="ja-JP"/>
              <a:t>(</a:t>
            </a:r>
            <a:r>
              <a:rPr lang="ja-JP" altLang="en-US"/>
              <a:t>集団）</a:t>
            </a:r>
          </a:p>
        </p:txBody>
      </p:sp>
      <p:cxnSp>
        <p:nvCxnSpPr>
          <p:cNvPr id="206855" name="AutoShape 1031"/>
          <p:cNvCxnSpPr>
            <a:cxnSpLocks noChangeShapeType="1"/>
            <a:stCxn id="206852" idx="1"/>
            <a:endCxn id="206853" idx="4"/>
          </p:cNvCxnSpPr>
          <p:nvPr/>
        </p:nvCxnSpPr>
        <p:spPr bwMode="auto">
          <a:xfrm flipH="1" flipV="1">
            <a:off x="914400" y="2209800"/>
            <a:ext cx="225425" cy="6556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06856" name="AutoShape 1032"/>
          <p:cNvCxnSpPr>
            <a:cxnSpLocks noChangeShapeType="1"/>
            <a:stCxn id="206852" idx="7"/>
            <a:endCxn id="206854" idx="4"/>
          </p:cNvCxnSpPr>
          <p:nvPr/>
        </p:nvCxnSpPr>
        <p:spPr bwMode="auto">
          <a:xfrm flipV="1">
            <a:off x="2593975" y="2286000"/>
            <a:ext cx="225425" cy="579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sp>
        <p:nvSpPr>
          <p:cNvPr id="206857" name="Oval 1033"/>
          <p:cNvSpPr>
            <a:spLocks noChangeArrowheads="1"/>
          </p:cNvSpPr>
          <p:nvPr/>
        </p:nvSpPr>
        <p:spPr bwMode="auto">
          <a:xfrm>
            <a:off x="838200" y="42672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個人</a:t>
            </a:r>
          </a:p>
        </p:txBody>
      </p:sp>
      <p:sp>
        <p:nvSpPr>
          <p:cNvPr id="206858" name="Oval 1034"/>
          <p:cNvSpPr>
            <a:spLocks noChangeArrowheads="1"/>
          </p:cNvSpPr>
          <p:nvPr/>
        </p:nvSpPr>
        <p:spPr bwMode="auto">
          <a:xfrm>
            <a:off x="1524000" y="49530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個人</a:t>
            </a:r>
          </a:p>
        </p:txBody>
      </p:sp>
      <p:sp>
        <p:nvSpPr>
          <p:cNvPr id="206859" name="Oval 1035"/>
          <p:cNvSpPr>
            <a:spLocks noChangeArrowheads="1"/>
          </p:cNvSpPr>
          <p:nvPr/>
        </p:nvSpPr>
        <p:spPr bwMode="auto">
          <a:xfrm>
            <a:off x="2133600" y="42672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個人</a:t>
            </a:r>
          </a:p>
        </p:txBody>
      </p:sp>
      <p:cxnSp>
        <p:nvCxnSpPr>
          <p:cNvPr id="206860" name="AutoShape 1036"/>
          <p:cNvCxnSpPr>
            <a:cxnSpLocks noChangeShapeType="1"/>
            <a:stCxn id="206858" idx="0"/>
            <a:endCxn id="206852" idx="4"/>
          </p:cNvCxnSpPr>
          <p:nvPr/>
        </p:nvCxnSpPr>
        <p:spPr bwMode="auto">
          <a:xfrm flipV="1">
            <a:off x="1866900" y="3581400"/>
            <a:ext cx="0" cy="13716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06861" name="AutoShape 1037"/>
          <p:cNvCxnSpPr>
            <a:cxnSpLocks noChangeShapeType="1"/>
            <a:stCxn id="206857" idx="0"/>
            <a:endCxn id="206852" idx="4"/>
          </p:cNvCxnSpPr>
          <p:nvPr/>
        </p:nvCxnSpPr>
        <p:spPr bwMode="auto">
          <a:xfrm flipV="1">
            <a:off x="1181100" y="3581400"/>
            <a:ext cx="685800" cy="6858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06862" name="AutoShape 1038"/>
          <p:cNvCxnSpPr>
            <a:cxnSpLocks noChangeShapeType="1"/>
            <a:stCxn id="206859" idx="0"/>
            <a:endCxn id="206852" idx="4"/>
          </p:cNvCxnSpPr>
          <p:nvPr/>
        </p:nvCxnSpPr>
        <p:spPr bwMode="auto">
          <a:xfrm flipH="1" flipV="1">
            <a:off x="1866900" y="3581400"/>
            <a:ext cx="609600" cy="685800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sp>
        <p:nvSpPr>
          <p:cNvPr id="206863" name="Text Box 1039"/>
          <p:cNvSpPr txBox="1">
            <a:spLocks noChangeArrowheads="1"/>
          </p:cNvSpPr>
          <p:nvPr/>
        </p:nvSpPr>
        <p:spPr bwMode="auto">
          <a:xfrm>
            <a:off x="1219200" y="3624263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>
                <a:ea typeface="ＤＦ特太ゴシック体" pitchFamily="1" charset="-128"/>
              </a:rPr>
              <a:t>乗合禁止</a:t>
            </a:r>
          </a:p>
        </p:txBody>
      </p:sp>
      <p:sp>
        <p:nvSpPr>
          <p:cNvPr id="206864" name="Text Box 1040"/>
          <p:cNvSpPr txBox="1">
            <a:spLocks noChangeArrowheads="1"/>
          </p:cNvSpPr>
          <p:nvPr/>
        </p:nvSpPr>
        <p:spPr bwMode="auto">
          <a:xfrm>
            <a:off x="517525" y="22304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/>
              <a:t>貸切</a:t>
            </a:r>
          </a:p>
        </p:txBody>
      </p:sp>
      <p:sp>
        <p:nvSpPr>
          <p:cNvPr id="206865" name="Text Box 1041"/>
          <p:cNvSpPr txBox="1">
            <a:spLocks noChangeArrowheads="1"/>
          </p:cNvSpPr>
          <p:nvPr/>
        </p:nvSpPr>
        <p:spPr bwMode="auto">
          <a:xfrm>
            <a:off x="2330450" y="22098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/>
              <a:t>貸切</a:t>
            </a:r>
          </a:p>
        </p:txBody>
      </p:sp>
      <p:sp>
        <p:nvSpPr>
          <p:cNvPr id="206866" name="Rectangle 1042"/>
          <p:cNvSpPr>
            <a:spLocks noChangeArrowheads="1"/>
          </p:cNvSpPr>
          <p:nvPr/>
        </p:nvSpPr>
        <p:spPr bwMode="auto">
          <a:xfrm>
            <a:off x="5257800" y="6019800"/>
            <a:ext cx="2286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旅行あっ旋業法</a:t>
            </a:r>
          </a:p>
        </p:txBody>
      </p:sp>
      <p:sp>
        <p:nvSpPr>
          <p:cNvPr id="206867" name="Oval 1043"/>
          <p:cNvSpPr>
            <a:spLocks noChangeArrowheads="1"/>
          </p:cNvSpPr>
          <p:nvPr/>
        </p:nvSpPr>
        <p:spPr bwMode="auto">
          <a:xfrm>
            <a:off x="4646613" y="1143000"/>
            <a:ext cx="2057400" cy="16764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貸切バス</a:t>
            </a:r>
          </a:p>
          <a:p>
            <a:pPr algn="ctr"/>
            <a:r>
              <a:rPr lang="ja-JP" altLang="en-US"/>
              <a:t>（自車）</a:t>
            </a:r>
          </a:p>
          <a:p>
            <a:pPr algn="ctr"/>
            <a:endParaRPr lang="en-US" altLang="ja-JP"/>
          </a:p>
        </p:txBody>
      </p:sp>
      <p:sp>
        <p:nvSpPr>
          <p:cNvPr id="206868" name="Oval 1044"/>
          <p:cNvSpPr>
            <a:spLocks noChangeArrowheads="1"/>
          </p:cNvSpPr>
          <p:nvPr/>
        </p:nvSpPr>
        <p:spPr bwMode="auto">
          <a:xfrm>
            <a:off x="4572000" y="41148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個人</a:t>
            </a:r>
          </a:p>
        </p:txBody>
      </p:sp>
      <p:sp>
        <p:nvSpPr>
          <p:cNvPr id="206869" name="Oval 1045"/>
          <p:cNvSpPr>
            <a:spLocks noChangeArrowheads="1"/>
          </p:cNvSpPr>
          <p:nvPr/>
        </p:nvSpPr>
        <p:spPr bwMode="auto">
          <a:xfrm>
            <a:off x="5334000" y="41148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個人</a:t>
            </a:r>
          </a:p>
        </p:txBody>
      </p:sp>
      <p:sp>
        <p:nvSpPr>
          <p:cNvPr id="206870" name="Oval 1046"/>
          <p:cNvSpPr>
            <a:spLocks noChangeArrowheads="1"/>
          </p:cNvSpPr>
          <p:nvPr/>
        </p:nvSpPr>
        <p:spPr bwMode="auto">
          <a:xfrm>
            <a:off x="4953000" y="47244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個人</a:t>
            </a:r>
          </a:p>
        </p:txBody>
      </p:sp>
      <p:sp>
        <p:nvSpPr>
          <p:cNvPr id="206871" name="Oval 1047"/>
          <p:cNvSpPr>
            <a:spLocks noChangeArrowheads="1"/>
          </p:cNvSpPr>
          <p:nvPr/>
        </p:nvSpPr>
        <p:spPr bwMode="auto">
          <a:xfrm>
            <a:off x="4419600" y="3810000"/>
            <a:ext cx="1752600" cy="16764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cxnSp>
        <p:nvCxnSpPr>
          <p:cNvPr id="206872" name="AutoShape 1048"/>
          <p:cNvCxnSpPr>
            <a:cxnSpLocks noChangeShapeType="1"/>
            <a:stCxn id="206871" idx="0"/>
            <a:endCxn id="206867" idx="4"/>
          </p:cNvCxnSpPr>
          <p:nvPr/>
        </p:nvCxnSpPr>
        <p:spPr bwMode="auto">
          <a:xfrm flipV="1">
            <a:off x="5295900" y="2819400"/>
            <a:ext cx="379413" cy="990600"/>
          </a:xfrm>
          <a:prstGeom prst="straightConnector1">
            <a:avLst/>
          </a:prstGeom>
          <a:noFill/>
          <a:ln w="5715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  <a:effectLst/>
        </p:spPr>
      </p:cxnSp>
      <p:sp>
        <p:nvSpPr>
          <p:cNvPr id="206873" name="Text Box 1049"/>
          <p:cNvSpPr txBox="1">
            <a:spLocks noChangeArrowheads="1"/>
          </p:cNvSpPr>
          <p:nvPr/>
        </p:nvSpPr>
        <p:spPr bwMode="auto">
          <a:xfrm>
            <a:off x="4572000" y="3048000"/>
            <a:ext cx="1693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/>
              <a:t>一つの契約</a:t>
            </a:r>
          </a:p>
        </p:txBody>
      </p:sp>
      <p:sp>
        <p:nvSpPr>
          <p:cNvPr id="206874" name="Text Box 1050"/>
          <p:cNvSpPr txBox="1">
            <a:spLocks noChangeArrowheads="1"/>
          </p:cNvSpPr>
          <p:nvPr/>
        </p:nvSpPr>
        <p:spPr bwMode="auto">
          <a:xfrm>
            <a:off x="3810000" y="3775075"/>
            <a:ext cx="673100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 sz="1600">
                <a:solidFill>
                  <a:srgbClr val="FF0000"/>
                </a:solidFill>
              </a:rPr>
              <a:t>道路運送法に抵触する</a:t>
            </a:r>
          </a:p>
          <a:p>
            <a:r>
              <a:rPr lang="ja-JP" altLang="en-US" sz="1600">
                <a:solidFill>
                  <a:srgbClr val="FF0000"/>
                </a:solidFill>
              </a:rPr>
              <a:t>ということで禁止（解釈）</a:t>
            </a:r>
            <a:endParaRPr lang="ja-JP" altLang="en-US">
              <a:solidFill>
                <a:srgbClr val="FF0000"/>
              </a:solidFill>
            </a:endParaRPr>
          </a:p>
        </p:txBody>
      </p:sp>
      <p:sp>
        <p:nvSpPr>
          <p:cNvPr id="206875" name="Text Box 1051"/>
          <p:cNvSpPr txBox="1">
            <a:spLocks noChangeArrowheads="1"/>
          </p:cNvSpPr>
          <p:nvPr/>
        </p:nvSpPr>
        <p:spPr bwMode="auto">
          <a:xfrm>
            <a:off x="4181475" y="5454650"/>
            <a:ext cx="26765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ja-JP" altLang="en-US" sz="1600">
                <a:solidFill>
                  <a:srgbClr val="FF0000"/>
                </a:solidFill>
              </a:rPr>
              <a:t>現行旅行業法では適法</a:t>
            </a:r>
          </a:p>
          <a:p>
            <a:pPr algn="ctr"/>
            <a:r>
              <a:rPr lang="ja-JP" altLang="en-US" sz="1600">
                <a:solidFill>
                  <a:srgbClr val="FF0000"/>
                </a:solidFill>
              </a:rPr>
              <a:t>（他の運送・宿泊との組合せ）</a:t>
            </a:r>
            <a:endParaRPr lang="ja-JP" altLang="en-US">
              <a:solidFill>
                <a:srgbClr val="FF0000"/>
              </a:solidFill>
            </a:endParaRPr>
          </a:p>
        </p:txBody>
      </p:sp>
      <p:sp>
        <p:nvSpPr>
          <p:cNvPr id="206877" name="Text Box 1053"/>
          <p:cNvSpPr txBox="1">
            <a:spLocks noChangeArrowheads="1"/>
          </p:cNvSpPr>
          <p:nvPr/>
        </p:nvSpPr>
        <p:spPr bwMode="auto">
          <a:xfrm>
            <a:off x="4953000" y="2352675"/>
            <a:ext cx="1412875" cy="466725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/>
              <a:t>旅行業者</a:t>
            </a:r>
          </a:p>
        </p:txBody>
      </p:sp>
      <p:sp>
        <p:nvSpPr>
          <p:cNvPr id="206878" name="Text Box 1054"/>
          <p:cNvSpPr txBox="1">
            <a:spLocks noChangeArrowheads="1"/>
          </p:cNvSpPr>
          <p:nvPr/>
        </p:nvSpPr>
        <p:spPr bwMode="auto">
          <a:xfrm>
            <a:off x="-38100" y="2278063"/>
            <a:ext cx="587375" cy="3627437"/>
          </a:xfrm>
          <a:prstGeom prst="rect">
            <a:avLst/>
          </a:prstGeom>
          <a:noFill/>
          <a:ln w="381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/>
              <a:t>路線バス</a:t>
            </a:r>
            <a:r>
              <a:rPr lang="en-US" altLang="ja-JP"/>
              <a:t>(</a:t>
            </a:r>
            <a:r>
              <a:rPr lang="ja-JP" altLang="en-US"/>
              <a:t>乗合）保護の思想</a:t>
            </a:r>
          </a:p>
        </p:txBody>
      </p:sp>
      <p:sp>
        <p:nvSpPr>
          <p:cNvPr id="206879" name="Oval 1055"/>
          <p:cNvSpPr>
            <a:spLocks noChangeArrowheads="1"/>
          </p:cNvSpPr>
          <p:nvPr/>
        </p:nvSpPr>
        <p:spPr bwMode="auto">
          <a:xfrm>
            <a:off x="3200400" y="2667000"/>
            <a:ext cx="914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2000"/>
              <a:t>他車</a:t>
            </a:r>
          </a:p>
          <a:p>
            <a:pPr algn="ctr"/>
            <a:r>
              <a:rPr lang="en-US" altLang="ja-JP" sz="2000"/>
              <a:t>(</a:t>
            </a:r>
            <a:r>
              <a:rPr lang="ja-JP" altLang="en-US" sz="2000"/>
              <a:t>用車）</a:t>
            </a:r>
            <a:endParaRPr lang="ja-JP" altLang="en-US"/>
          </a:p>
        </p:txBody>
      </p:sp>
      <p:sp>
        <p:nvSpPr>
          <p:cNvPr id="206880" name="AutoShape 1056"/>
          <p:cNvSpPr>
            <a:spLocks noChangeArrowheads="1"/>
          </p:cNvSpPr>
          <p:nvPr/>
        </p:nvSpPr>
        <p:spPr bwMode="auto">
          <a:xfrm>
            <a:off x="2819400" y="2895600"/>
            <a:ext cx="381000" cy="457200"/>
          </a:xfrm>
          <a:prstGeom prst="left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881" name="AutoShape 1057"/>
          <p:cNvSpPr>
            <a:spLocks noChangeArrowheads="1"/>
          </p:cNvSpPr>
          <p:nvPr/>
        </p:nvSpPr>
        <p:spPr bwMode="auto">
          <a:xfrm rot="-1988121">
            <a:off x="3810000" y="2257425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882" name="Oval 1058"/>
          <p:cNvSpPr>
            <a:spLocks noChangeArrowheads="1"/>
          </p:cNvSpPr>
          <p:nvPr/>
        </p:nvSpPr>
        <p:spPr bwMode="auto">
          <a:xfrm>
            <a:off x="6705600" y="39624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個人</a:t>
            </a:r>
          </a:p>
        </p:txBody>
      </p:sp>
      <p:sp>
        <p:nvSpPr>
          <p:cNvPr id="206883" name="Oval 1059"/>
          <p:cNvSpPr>
            <a:spLocks noChangeArrowheads="1"/>
          </p:cNvSpPr>
          <p:nvPr/>
        </p:nvSpPr>
        <p:spPr bwMode="auto">
          <a:xfrm>
            <a:off x="7467600" y="39624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個人</a:t>
            </a:r>
          </a:p>
        </p:txBody>
      </p:sp>
      <p:sp>
        <p:nvSpPr>
          <p:cNvPr id="206885" name="Oval 1061"/>
          <p:cNvSpPr>
            <a:spLocks noChangeArrowheads="1"/>
          </p:cNvSpPr>
          <p:nvPr/>
        </p:nvSpPr>
        <p:spPr bwMode="auto">
          <a:xfrm>
            <a:off x="6553200" y="3657600"/>
            <a:ext cx="1752600" cy="17526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6886" name="Text Box 1062"/>
          <p:cNvSpPr txBox="1">
            <a:spLocks noChangeArrowheads="1"/>
          </p:cNvSpPr>
          <p:nvPr/>
        </p:nvSpPr>
        <p:spPr bwMode="auto">
          <a:xfrm>
            <a:off x="6511925" y="3200400"/>
            <a:ext cx="2022475" cy="466725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/>
              <a:t>他の旅行業者</a:t>
            </a:r>
          </a:p>
        </p:txBody>
      </p:sp>
      <p:cxnSp>
        <p:nvCxnSpPr>
          <p:cNvPr id="206887" name="AutoShape 1063"/>
          <p:cNvCxnSpPr>
            <a:cxnSpLocks noChangeShapeType="1"/>
            <a:stCxn id="206867" idx="6"/>
            <a:endCxn id="206886" idx="0"/>
          </p:cNvCxnSpPr>
          <p:nvPr/>
        </p:nvCxnSpPr>
        <p:spPr bwMode="auto">
          <a:xfrm>
            <a:off x="6704013" y="1981200"/>
            <a:ext cx="819150" cy="1219200"/>
          </a:xfrm>
          <a:prstGeom prst="straightConnector1">
            <a:avLst/>
          </a:prstGeom>
          <a:noFill/>
          <a:ln w="57150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sp>
        <p:nvSpPr>
          <p:cNvPr id="206890" name="Text Box 1066"/>
          <p:cNvSpPr txBox="1">
            <a:spLocks noChangeArrowheads="1"/>
          </p:cNvSpPr>
          <p:nvPr/>
        </p:nvSpPr>
        <p:spPr bwMode="auto">
          <a:xfrm>
            <a:off x="7175500" y="1371600"/>
            <a:ext cx="67310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 sz="1600">
                <a:solidFill>
                  <a:srgbClr val="FF0000"/>
                </a:solidFill>
              </a:rPr>
              <a:t>旅行あっ旋業法</a:t>
            </a:r>
          </a:p>
          <a:p>
            <a:r>
              <a:rPr lang="ja-JP" altLang="en-US" sz="1600">
                <a:solidFill>
                  <a:srgbClr val="FF0000"/>
                </a:solidFill>
              </a:rPr>
              <a:t>においても適法</a:t>
            </a:r>
            <a:endParaRPr lang="ja-JP" altLang="en-US">
              <a:solidFill>
                <a:srgbClr val="FF0000"/>
              </a:solidFill>
            </a:endParaRPr>
          </a:p>
        </p:txBody>
      </p:sp>
      <p:sp>
        <p:nvSpPr>
          <p:cNvPr id="206891" name="Oval 1067"/>
          <p:cNvSpPr>
            <a:spLocks noChangeArrowheads="1"/>
          </p:cNvSpPr>
          <p:nvPr/>
        </p:nvSpPr>
        <p:spPr bwMode="auto">
          <a:xfrm>
            <a:off x="7086600" y="4572000"/>
            <a:ext cx="6858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個人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D0D69-F208-454D-93FD-221AF67F3FE0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322562" name="Line 2"/>
          <p:cNvSpPr>
            <a:spLocks noChangeShapeType="1"/>
          </p:cNvSpPr>
          <p:nvPr/>
        </p:nvSpPr>
        <p:spPr bwMode="auto">
          <a:xfrm>
            <a:off x="228600" y="3733800"/>
            <a:ext cx="800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2563" name="Text Box 3"/>
          <p:cNvSpPr txBox="1">
            <a:spLocks noChangeArrowheads="1"/>
          </p:cNvSpPr>
          <p:nvPr/>
        </p:nvSpPr>
        <p:spPr bwMode="auto">
          <a:xfrm>
            <a:off x="2373313" y="76200"/>
            <a:ext cx="4084637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ja-JP" altLang="en-US"/>
              <a:t>旅客運送市場と旅行業の発展</a:t>
            </a:r>
          </a:p>
        </p:txBody>
      </p:sp>
      <p:sp>
        <p:nvSpPr>
          <p:cNvPr id="322564" name="Rectangle 4"/>
          <p:cNvSpPr>
            <a:spLocks noChangeArrowheads="1"/>
          </p:cNvSpPr>
          <p:nvPr/>
        </p:nvSpPr>
        <p:spPr bwMode="auto">
          <a:xfrm>
            <a:off x="228600" y="990600"/>
            <a:ext cx="457200" cy="541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2565" name="Text Box 5"/>
          <p:cNvSpPr txBox="1">
            <a:spLocks noChangeArrowheads="1"/>
          </p:cNvSpPr>
          <p:nvPr/>
        </p:nvSpPr>
        <p:spPr bwMode="auto">
          <a:xfrm>
            <a:off x="238125" y="1508125"/>
            <a:ext cx="549275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/>
              <a:t>旅客運送市場</a:t>
            </a:r>
          </a:p>
        </p:txBody>
      </p:sp>
      <p:sp>
        <p:nvSpPr>
          <p:cNvPr id="322566" name="Text Box 6"/>
          <p:cNvSpPr txBox="1">
            <a:spLocks noChangeArrowheads="1"/>
          </p:cNvSpPr>
          <p:nvPr/>
        </p:nvSpPr>
        <p:spPr bwMode="auto">
          <a:xfrm>
            <a:off x="212725" y="4038600"/>
            <a:ext cx="549275" cy="213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/>
              <a:t>旅行（あっ旋）業</a:t>
            </a:r>
          </a:p>
        </p:txBody>
      </p:sp>
      <p:sp>
        <p:nvSpPr>
          <p:cNvPr id="322567" name="Text Box 7"/>
          <p:cNvSpPr txBox="1">
            <a:spLocks noChangeArrowheads="1"/>
          </p:cNvSpPr>
          <p:nvPr/>
        </p:nvSpPr>
        <p:spPr bwMode="auto">
          <a:xfrm>
            <a:off x="903015" y="4521026"/>
            <a:ext cx="428625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 sz="1600" dirty="0"/>
              <a:t>昭和</a:t>
            </a:r>
            <a:r>
              <a:rPr lang="en-US" altLang="ja-JP" sz="1600" dirty="0"/>
              <a:t>27</a:t>
            </a:r>
            <a:r>
              <a:rPr lang="ja-JP" altLang="en-US" sz="1600" dirty="0"/>
              <a:t>年旅行あっ旋業法</a:t>
            </a:r>
            <a:endParaRPr lang="ja-JP" altLang="en-US" dirty="0"/>
          </a:p>
        </p:txBody>
      </p:sp>
      <p:sp>
        <p:nvSpPr>
          <p:cNvPr id="322569" name="Text Box 9"/>
          <p:cNvSpPr txBox="1">
            <a:spLocks noChangeArrowheads="1"/>
          </p:cNvSpPr>
          <p:nvPr/>
        </p:nvSpPr>
        <p:spPr bwMode="auto">
          <a:xfrm>
            <a:off x="4600575" y="4772744"/>
            <a:ext cx="42862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r>
              <a:rPr lang="ja-JP" altLang="en-US" sz="1600" dirty="0"/>
              <a:t>昭和</a:t>
            </a:r>
            <a:r>
              <a:rPr lang="en-US" altLang="ja-JP" sz="1600" dirty="0"/>
              <a:t>46</a:t>
            </a:r>
            <a:r>
              <a:rPr lang="ja-JP" altLang="en-US" sz="1600" dirty="0"/>
              <a:t>年旅行業法</a:t>
            </a:r>
            <a:endParaRPr lang="ja-JP" altLang="en-US" dirty="0"/>
          </a:p>
        </p:txBody>
      </p:sp>
      <p:sp>
        <p:nvSpPr>
          <p:cNvPr id="322571" name="Text Box 11"/>
          <p:cNvSpPr txBox="1">
            <a:spLocks noChangeArrowheads="1"/>
          </p:cNvSpPr>
          <p:nvPr/>
        </p:nvSpPr>
        <p:spPr bwMode="auto">
          <a:xfrm>
            <a:off x="5638800" y="3873500"/>
            <a:ext cx="673100" cy="214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 sz="1600"/>
              <a:t>昭和</a:t>
            </a:r>
            <a:r>
              <a:rPr lang="en-US" altLang="ja-JP" sz="1600"/>
              <a:t>57</a:t>
            </a:r>
            <a:r>
              <a:rPr lang="ja-JP" altLang="en-US" sz="1600"/>
              <a:t>年旅行業法改正</a:t>
            </a:r>
          </a:p>
          <a:p>
            <a:r>
              <a:rPr lang="en-US" altLang="ja-JP" sz="1600"/>
              <a:t>(</a:t>
            </a:r>
            <a:r>
              <a:rPr lang="ja-JP" altLang="en-US" sz="1600"/>
              <a:t>主催旅行の明確化）</a:t>
            </a:r>
            <a:endParaRPr lang="ja-JP" altLang="en-US"/>
          </a:p>
        </p:txBody>
      </p:sp>
      <p:sp>
        <p:nvSpPr>
          <p:cNvPr id="322573" name="Text Box 13"/>
          <p:cNvSpPr txBox="1">
            <a:spLocks noChangeArrowheads="1"/>
          </p:cNvSpPr>
          <p:nvPr/>
        </p:nvSpPr>
        <p:spPr bwMode="auto">
          <a:xfrm>
            <a:off x="1981200" y="1143000"/>
            <a:ext cx="438150" cy="2359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 sz="1600"/>
              <a:t>昭和</a:t>
            </a:r>
            <a:r>
              <a:rPr lang="en-US" altLang="ja-JP" sz="1600"/>
              <a:t>39</a:t>
            </a:r>
            <a:r>
              <a:rPr lang="ja-JP" altLang="en-US" sz="1600"/>
              <a:t>年海外旅行自由化</a:t>
            </a:r>
          </a:p>
        </p:txBody>
      </p:sp>
      <p:sp>
        <p:nvSpPr>
          <p:cNvPr id="322576" name="Text Box 16"/>
          <p:cNvSpPr txBox="1">
            <a:spLocks noChangeArrowheads="1"/>
          </p:cNvSpPr>
          <p:nvPr/>
        </p:nvSpPr>
        <p:spPr bwMode="auto">
          <a:xfrm>
            <a:off x="2438400" y="1143000"/>
            <a:ext cx="742950" cy="1974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 sz="1800"/>
              <a:t>新幹線・ジェット化・</a:t>
            </a:r>
          </a:p>
          <a:p>
            <a:r>
              <a:rPr lang="ja-JP" altLang="en-US" sz="1800"/>
              <a:t>高速道路開通</a:t>
            </a:r>
            <a:endParaRPr lang="ja-JP" altLang="en-US"/>
          </a:p>
        </p:txBody>
      </p:sp>
      <p:sp>
        <p:nvSpPr>
          <p:cNvPr id="322577" name="Text Box 17"/>
          <p:cNvSpPr txBox="1">
            <a:spLocks noChangeArrowheads="1"/>
          </p:cNvSpPr>
          <p:nvPr/>
        </p:nvSpPr>
        <p:spPr bwMode="auto">
          <a:xfrm>
            <a:off x="3357563" y="4038600"/>
            <a:ext cx="438150" cy="2359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 sz="1600"/>
              <a:t>昭和</a:t>
            </a:r>
            <a:r>
              <a:rPr lang="en-US" altLang="ja-JP" sz="1600"/>
              <a:t>45</a:t>
            </a:r>
            <a:r>
              <a:rPr lang="ja-JP" altLang="en-US" sz="1600"/>
              <a:t>年大阪万国博覧会</a:t>
            </a:r>
          </a:p>
        </p:txBody>
      </p:sp>
      <p:sp>
        <p:nvSpPr>
          <p:cNvPr id="322578" name="Text Box 18"/>
          <p:cNvSpPr txBox="1">
            <a:spLocks noChangeArrowheads="1"/>
          </p:cNvSpPr>
          <p:nvPr/>
        </p:nvSpPr>
        <p:spPr bwMode="auto">
          <a:xfrm>
            <a:off x="1828800" y="4094163"/>
            <a:ext cx="428625" cy="253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 sz="1600"/>
              <a:t>昭和３８年ＪＴＢ株式会社化</a:t>
            </a:r>
            <a:endParaRPr lang="ja-JP" altLang="en-US"/>
          </a:p>
        </p:txBody>
      </p:sp>
      <p:sp>
        <p:nvSpPr>
          <p:cNvPr id="322580" name="Text Box 20"/>
          <p:cNvSpPr txBox="1">
            <a:spLocks noChangeArrowheads="1"/>
          </p:cNvSpPr>
          <p:nvPr/>
        </p:nvSpPr>
        <p:spPr bwMode="auto">
          <a:xfrm>
            <a:off x="4067944" y="2514600"/>
            <a:ext cx="468313" cy="2936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 sz="1800"/>
              <a:t>飛騨川バス、墨東睦共和事件</a:t>
            </a:r>
            <a:endParaRPr lang="ja-JP" altLang="en-US"/>
          </a:p>
        </p:txBody>
      </p:sp>
      <p:sp>
        <p:nvSpPr>
          <p:cNvPr id="322584" name="Text Box 24"/>
          <p:cNvSpPr txBox="1">
            <a:spLocks noChangeArrowheads="1"/>
          </p:cNvSpPr>
          <p:nvPr/>
        </p:nvSpPr>
        <p:spPr bwMode="auto">
          <a:xfrm>
            <a:off x="6084888" y="1219200"/>
            <a:ext cx="468312" cy="1930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 sz="1800"/>
              <a:t>海外旅行倍増計画</a:t>
            </a:r>
            <a:endParaRPr lang="ja-JP" altLang="en-US"/>
          </a:p>
        </p:txBody>
      </p:sp>
      <p:sp>
        <p:nvSpPr>
          <p:cNvPr id="322585" name="Text Box 25"/>
          <p:cNvSpPr txBox="1">
            <a:spLocks noChangeArrowheads="1"/>
          </p:cNvSpPr>
          <p:nvPr/>
        </p:nvSpPr>
        <p:spPr bwMode="auto">
          <a:xfrm>
            <a:off x="1371600" y="1371600"/>
            <a:ext cx="428625" cy="204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 sz="1600"/>
              <a:t>昭和３０年周遊券誕生</a:t>
            </a:r>
            <a:endParaRPr lang="ja-JP" altLang="en-US"/>
          </a:p>
        </p:txBody>
      </p:sp>
      <p:sp>
        <p:nvSpPr>
          <p:cNvPr id="322589" name="AutoShape 29"/>
          <p:cNvSpPr>
            <a:spLocks noChangeArrowheads="1"/>
          </p:cNvSpPr>
          <p:nvPr/>
        </p:nvSpPr>
        <p:spPr bwMode="auto">
          <a:xfrm>
            <a:off x="533400" y="609600"/>
            <a:ext cx="5181600" cy="457200"/>
          </a:xfrm>
          <a:prstGeom prst="rightArrow">
            <a:avLst>
              <a:gd name="adj1" fmla="val 50000"/>
              <a:gd name="adj2" fmla="val 283333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大量座席・高速化</a:t>
            </a:r>
          </a:p>
        </p:txBody>
      </p:sp>
      <p:sp>
        <p:nvSpPr>
          <p:cNvPr id="322590" name="AutoShape 30"/>
          <p:cNvSpPr>
            <a:spLocks noChangeArrowheads="1"/>
          </p:cNvSpPr>
          <p:nvPr/>
        </p:nvSpPr>
        <p:spPr bwMode="auto">
          <a:xfrm>
            <a:off x="5715000" y="609600"/>
            <a:ext cx="3352800" cy="457200"/>
          </a:xfrm>
          <a:prstGeom prst="rightArrow">
            <a:avLst>
              <a:gd name="adj1" fmla="val 50000"/>
              <a:gd name="adj2" fmla="val 183333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高度情報化</a:t>
            </a:r>
          </a:p>
        </p:txBody>
      </p:sp>
      <p:sp>
        <p:nvSpPr>
          <p:cNvPr id="322591" name="Text Box 31"/>
          <p:cNvSpPr txBox="1">
            <a:spLocks noChangeArrowheads="1"/>
          </p:cNvSpPr>
          <p:nvPr/>
        </p:nvSpPr>
        <p:spPr bwMode="auto">
          <a:xfrm>
            <a:off x="6553200" y="3863975"/>
            <a:ext cx="673100" cy="215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 sz="1600"/>
              <a:t>平成七年旅行業法改正</a:t>
            </a:r>
          </a:p>
          <a:p>
            <a:r>
              <a:rPr lang="ja-JP" altLang="en-US" sz="1600"/>
              <a:t>　　　　　</a:t>
            </a:r>
            <a:r>
              <a:rPr lang="en-US" altLang="ja-JP" sz="1600"/>
              <a:t>(</a:t>
            </a:r>
            <a:r>
              <a:rPr lang="ja-JP" altLang="en-US" sz="1600"/>
              <a:t>電子情報対応）</a:t>
            </a:r>
            <a:endParaRPr lang="ja-JP" altLang="en-US"/>
          </a:p>
        </p:txBody>
      </p:sp>
      <p:sp>
        <p:nvSpPr>
          <p:cNvPr id="322595" name="Text Box 35"/>
          <p:cNvSpPr txBox="1">
            <a:spLocks noChangeArrowheads="1"/>
          </p:cNvSpPr>
          <p:nvPr/>
        </p:nvSpPr>
        <p:spPr bwMode="auto">
          <a:xfrm>
            <a:off x="7556500" y="3810000"/>
            <a:ext cx="673100" cy="232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 sz="1600"/>
              <a:t>平成十六年旅行業法改正</a:t>
            </a:r>
          </a:p>
          <a:p>
            <a:r>
              <a:rPr lang="ja-JP" altLang="en-US" sz="1600"/>
              <a:t>　　　　　</a:t>
            </a:r>
            <a:r>
              <a:rPr lang="en-US" altLang="ja-JP" sz="1600"/>
              <a:t>(</a:t>
            </a:r>
            <a:r>
              <a:rPr lang="ja-JP" altLang="en-US" sz="1600"/>
              <a:t>企画旅行概念）</a:t>
            </a:r>
            <a:endParaRPr lang="ja-JP" altLang="en-US"/>
          </a:p>
        </p:txBody>
      </p:sp>
      <p:sp>
        <p:nvSpPr>
          <p:cNvPr id="322596" name="Text Box 36"/>
          <p:cNvSpPr txBox="1">
            <a:spLocks noChangeArrowheads="1"/>
          </p:cNvSpPr>
          <p:nvPr/>
        </p:nvSpPr>
        <p:spPr bwMode="auto">
          <a:xfrm>
            <a:off x="7350125" y="1219200"/>
            <a:ext cx="498475" cy="1828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r>
              <a:rPr lang="ja-JP" altLang="en-US" sz="2000"/>
              <a:t>観光立国政策</a:t>
            </a:r>
          </a:p>
        </p:txBody>
      </p:sp>
      <p:sp>
        <p:nvSpPr>
          <p:cNvPr id="322597" name="Text Box 37"/>
          <p:cNvSpPr txBox="1">
            <a:spLocks noChangeArrowheads="1"/>
          </p:cNvSpPr>
          <p:nvPr/>
        </p:nvSpPr>
        <p:spPr bwMode="auto">
          <a:xfrm>
            <a:off x="7877175" y="2133600"/>
            <a:ext cx="428625" cy="119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 sz="1600"/>
              <a:t>インバウンド</a:t>
            </a:r>
          </a:p>
        </p:txBody>
      </p:sp>
      <p:sp>
        <p:nvSpPr>
          <p:cNvPr id="322598" name="Text Box 38"/>
          <p:cNvSpPr txBox="1">
            <a:spLocks noChangeArrowheads="1"/>
          </p:cNvSpPr>
          <p:nvPr/>
        </p:nvSpPr>
        <p:spPr bwMode="auto">
          <a:xfrm>
            <a:off x="3276600" y="1143000"/>
            <a:ext cx="468313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 sz="1800"/>
              <a:t>ジャンボ機就航</a:t>
            </a:r>
          </a:p>
        </p:txBody>
      </p:sp>
      <p:sp>
        <p:nvSpPr>
          <p:cNvPr id="322599" name="Text Box 39"/>
          <p:cNvSpPr txBox="1">
            <a:spLocks noChangeArrowheads="1"/>
          </p:cNvSpPr>
          <p:nvPr/>
        </p:nvSpPr>
        <p:spPr bwMode="auto">
          <a:xfrm>
            <a:off x="5105400" y="4038600"/>
            <a:ext cx="438150" cy="2359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 sz="1600"/>
              <a:t>昭和</a:t>
            </a:r>
            <a:r>
              <a:rPr lang="en-US" altLang="ja-JP" sz="1600"/>
              <a:t>45</a:t>
            </a:r>
            <a:r>
              <a:rPr lang="ja-JP" altLang="en-US" sz="1600"/>
              <a:t>年大阪万国博覧会</a:t>
            </a:r>
          </a:p>
        </p:txBody>
      </p:sp>
      <p:sp>
        <p:nvSpPr>
          <p:cNvPr id="322600" name="Text Box 40"/>
          <p:cNvSpPr txBox="1">
            <a:spLocks noChangeArrowheads="1"/>
          </p:cNvSpPr>
          <p:nvPr/>
        </p:nvSpPr>
        <p:spPr bwMode="auto">
          <a:xfrm>
            <a:off x="6781800" y="2133600"/>
            <a:ext cx="428625" cy="137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 sz="1600"/>
              <a:t>インターネット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51438" y="1052736"/>
            <a:ext cx="461665" cy="38643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施政権返還後の米人旅行者保護対策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614391" y="1955304"/>
            <a:ext cx="461665" cy="284184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日本人海外旅行者保護対策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5028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F242C-D7AA-41CE-B838-5391FF2FC0BC}" type="slidenum">
              <a:rPr lang="en-US" altLang="ja-JP"/>
              <a:pPr/>
              <a:t>30</a:t>
            </a:fld>
            <a:endParaRPr lang="en-US" altLang="ja-JP"/>
          </a:p>
        </p:txBody>
      </p:sp>
      <p:sp>
        <p:nvSpPr>
          <p:cNvPr id="174082" name="Text Box 2"/>
          <p:cNvSpPr txBox="1">
            <a:spLocks noChangeArrowheads="1"/>
          </p:cNvSpPr>
          <p:nvPr/>
        </p:nvSpPr>
        <p:spPr bwMode="auto">
          <a:xfrm>
            <a:off x="3584575" y="234950"/>
            <a:ext cx="3475038" cy="485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/>
              <a:t>海上運送法における乗合</a:t>
            </a:r>
          </a:p>
        </p:txBody>
      </p:sp>
      <p:sp>
        <p:nvSpPr>
          <p:cNvPr id="174083" name="Rectangle 3"/>
          <p:cNvSpPr>
            <a:spLocks noChangeArrowheads="1"/>
          </p:cNvSpPr>
          <p:nvPr/>
        </p:nvSpPr>
        <p:spPr bwMode="auto">
          <a:xfrm>
            <a:off x="1712913" y="3067050"/>
            <a:ext cx="1851025" cy="1441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定期運送</a:t>
            </a:r>
          </a:p>
          <a:p>
            <a:pPr algn="ctr"/>
            <a:r>
              <a:rPr lang="ja-JP" altLang="en-US" sz="1600"/>
              <a:t>（定期の地点の</a:t>
            </a:r>
          </a:p>
          <a:p>
            <a:pPr algn="ctr"/>
            <a:r>
              <a:rPr lang="ja-JP" altLang="en-US" sz="1600"/>
              <a:t>特定も法的概念）</a:t>
            </a:r>
          </a:p>
          <a:p>
            <a:pPr algn="ctr"/>
            <a:r>
              <a:rPr lang="ja-JP" altLang="en-US" sz="1600"/>
              <a:t>（運送時刻は</a:t>
            </a:r>
          </a:p>
          <a:p>
            <a:pPr algn="ctr"/>
            <a:r>
              <a:rPr lang="ja-JP" altLang="en-US" sz="1600"/>
              <a:t>契約条件ではない）</a:t>
            </a:r>
          </a:p>
        </p:txBody>
      </p:sp>
      <p:sp>
        <p:nvSpPr>
          <p:cNvPr id="174084" name="Rectangle 4"/>
          <p:cNvSpPr>
            <a:spLocks noChangeArrowheads="1"/>
          </p:cNvSpPr>
          <p:nvPr/>
        </p:nvSpPr>
        <p:spPr bwMode="auto">
          <a:xfrm>
            <a:off x="5600700" y="2492375"/>
            <a:ext cx="1851025" cy="1441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不定期運送</a:t>
            </a:r>
          </a:p>
        </p:txBody>
      </p:sp>
      <p:sp>
        <p:nvSpPr>
          <p:cNvPr id="174085" name="Oval 5"/>
          <p:cNvSpPr>
            <a:spLocks noChangeArrowheads="1"/>
          </p:cNvSpPr>
          <p:nvPr/>
        </p:nvSpPr>
        <p:spPr bwMode="auto">
          <a:xfrm>
            <a:off x="971550" y="1557338"/>
            <a:ext cx="5762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個人</a:t>
            </a:r>
          </a:p>
        </p:txBody>
      </p:sp>
      <p:sp>
        <p:nvSpPr>
          <p:cNvPr id="174086" name="Oval 6"/>
          <p:cNvSpPr>
            <a:spLocks noChangeArrowheads="1"/>
          </p:cNvSpPr>
          <p:nvPr/>
        </p:nvSpPr>
        <p:spPr bwMode="auto">
          <a:xfrm>
            <a:off x="1187450" y="2133600"/>
            <a:ext cx="5762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個人</a:t>
            </a:r>
          </a:p>
        </p:txBody>
      </p:sp>
      <p:sp>
        <p:nvSpPr>
          <p:cNvPr id="174087" name="Oval 7"/>
          <p:cNvSpPr>
            <a:spLocks noChangeArrowheads="1"/>
          </p:cNvSpPr>
          <p:nvPr/>
        </p:nvSpPr>
        <p:spPr bwMode="auto">
          <a:xfrm>
            <a:off x="539750" y="2060575"/>
            <a:ext cx="5762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個人</a:t>
            </a:r>
          </a:p>
        </p:txBody>
      </p:sp>
      <p:sp>
        <p:nvSpPr>
          <p:cNvPr id="174088" name="Oval 8"/>
          <p:cNvSpPr>
            <a:spLocks noChangeArrowheads="1"/>
          </p:cNvSpPr>
          <p:nvPr/>
        </p:nvSpPr>
        <p:spPr bwMode="auto">
          <a:xfrm>
            <a:off x="2916238" y="1773238"/>
            <a:ext cx="576262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個人</a:t>
            </a:r>
          </a:p>
        </p:txBody>
      </p:sp>
      <p:sp>
        <p:nvSpPr>
          <p:cNvPr id="174089" name="Oval 9"/>
          <p:cNvSpPr>
            <a:spLocks noChangeArrowheads="1"/>
          </p:cNvSpPr>
          <p:nvPr/>
        </p:nvSpPr>
        <p:spPr bwMode="auto">
          <a:xfrm>
            <a:off x="417513" y="1484313"/>
            <a:ext cx="1490662" cy="144145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090" name="Line 10"/>
          <p:cNvSpPr>
            <a:spLocks noChangeShapeType="1"/>
          </p:cNvSpPr>
          <p:nvPr/>
        </p:nvSpPr>
        <p:spPr bwMode="auto">
          <a:xfrm flipH="1">
            <a:off x="3059113" y="2349500"/>
            <a:ext cx="144462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4091" name="Line 11"/>
          <p:cNvSpPr>
            <a:spLocks noChangeShapeType="1"/>
          </p:cNvSpPr>
          <p:nvPr/>
        </p:nvSpPr>
        <p:spPr bwMode="auto">
          <a:xfrm>
            <a:off x="900113" y="2636838"/>
            <a:ext cx="1008062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4092" name="Line 12"/>
          <p:cNvSpPr>
            <a:spLocks noChangeShapeType="1"/>
          </p:cNvSpPr>
          <p:nvPr/>
        </p:nvSpPr>
        <p:spPr bwMode="auto">
          <a:xfrm>
            <a:off x="1692275" y="2565400"/>
            <a:ext cx="503238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4093" name="Line 13"/>
          <p:cNvSpPr>
            <a:spLocks noChangeShapeType="1"/>
          </p:cNvSpPr>
          <p:nvPr/>
        </p:nvSpPr>
        <p:spPr bwMode="auto">
          <a:xfrm>
            <a:off x="1619250" y="1916113"/>
            <a:ext cx="1081088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4094" name="Oval 14"/>
          <p:cNvSpPr>
            <a:spLocks noChangeArrowheads="1"/>
          </p:cNvSpPr>
          <p:nvPr/>
        </p:nvSpPr>
        <p:spPr bwMode="auto">
          <a:xfrm>
            <a:off x="2771775" y="1651000"/>
            <a:ext cx="792163" cy="841375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095" name="Oval 15"/>
          <p:cNvSpPr>
            <a:spLocks noChangeArrowheads="1"/>
          </p:cNvSpPr>
          <p:nvPr/>
        </p:nvSpPr>
        <p:spPr bwMode="auto">
          <a:xfrm>
            <a:off x="468313" y="260350"/>
            <a:ext cx="914400" cy="6477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1400"/>
              <a:t>運送契約の</a:t>
            </a:r>
          </a:p>
          <a:p>
            <a:pPr algn="ctr"/>
            <a:r>
              <a:rPr lang="ja-JP" altLang="en-US" sz="1400"/>
              <a:t>単位</a:t>
            </a:r>
          </a:p>
        </p:txBody>
      </p:sp>
      <p:sp>
        <p:nvSpPr>
          <p:cNvPr id="174096" name="Line 16"/>
          <p:cNvSpPr>
            <a:spLocks noChangeShapeType="1"/>
          </p:cNvSpPr>
          <p:nvPr/>
        </p:nvSpPr>
        <p:spPr bwMode="auto">
          <a:xfrm>
            <a:off x="1908175" y="549275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4097" name="Text Box 17"/>
          <p:cNvSpPr txBox="1">
            <a:spLocks noChangeArrowheads="1"/>
          </p:cNvSpPr>
          <p:nvPr/>
        </p:nvSpPr>
        <p:spPr bwMode="auto">
          <a:xfrm>
            <a:off x="1671638" y="549275"/>
            <a:ext cx="125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1400"/>
              <a:t>運賃支払の数</a:t>
            </a:r>
          </a:p>
        </p:txBody>
      </p:sp>
      <p:sp>
        <p:nvSpPr>
          <p:cNvPr id="174098" name="Oval 18"/>
          <p:cNvSpPr>
            <a:spLocks noChangeArrowheads="1"/>
          </p:cNvSpPr>
          <p:nvPr/>
        </p:nvSpPr>
        <p:spPr bwMode="auto">
          <a:xfrm>
            <a:off x="3852863" y="2278063"/>
            <a:ext cx="576262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個人</a:t>
            </a:r>
          </a:p>
        </p:txBody>
      </p:sp>
      <p:sp>
        <p:nvSpPr>
          <p:cNvPr id="174099" name="Oval 19"/>
          <p:cNvSpPr>
            <a:spLocks noChangeArrowheads="1"/>
          </p:cNvSpPr>
          <p:nvPr/>
        </p:nvSpPr>
        <p:spPr bwMode="auto">
          <a:xfrm>
            <a:off x="3708400" y="2155825"/>
            <a:ext cx="792163" cy="841375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100" name="Line 20"/>
          <p:cNvSpPr>
            <a:spLocks noChangeShapeType="1"/>
          </p:cNvSpPr>
          <p:nvPr/>
        </p:nvSpPr>
        <p:spPr bwMode="auto">
          <a:xfrm flipH="1">
            <a:off x="3419475" y="2565400"/>
            <a:ext cx="21590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ja-JP" altLang="en-US"/>
          </a:p>
        </p:txBody>
      </p:sp>
      <p:sp>
        <p:nvSpPr>
          <p:cNvPr id="174101" name="Text Box 21"/>
          <p:cNvSpPr txBox="1">
            <a:spLocks noChangeArrowheads="1"/>
          </p:cNvSpPr>
          <p:nvPr/>
        </p:nvSpPr>
        <p:spPr bwMode="auto">
          <a:xfrm>
            <a:off x="2124075" y="1052513"/>
            <a:ext cx="1479550" cy="533400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/>
              <a:t>乗合前提</a:t>
            </a:r>
          </a:p>
        </p:txBody>
      </p:sp>
      <p:sp>
        <p:nvSpPr>
          <p:cNvPr id="174102" name="Oval 22"/>
          <p:cNvSpPr>
            <a:spLocks noChangeArrowheads="1"/>
          </p:cNvSpPr>
          <p:nvPr/>
        </p:nvSpPr>
        <p:spPr bwMode="auto">
          <a:xfrm>
            <a:off x="1001713" y="5330825"/>
            <a:ext cx="5762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個人</a:t>
            </a:r>
          </a:p>
        </p:txBody>
      </p:sp>
      <p:sp>
        <p:nvSpPr>
          <p:cNvPr id="174103" name="Oval 23"/>
          <p:cNvSpPr>
            <a:spLocks noChangeArrowheads="1"/>
          </p:cNvSpPr>
          <p:nvPr/>
        </p:nvSpPr>
        <p:spPr bwMode="auto">
          <a:xfrm>
            <a:off x="1217613" y="5907088"/>
            <a:ext cx="576262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個人</a:t>
            </a:r>
          </a:p>
        </p:txBody>
      </p:sp>
      <p:sp>
        <p:nvSpPr>
          <p:cNvPr id="174104" name="Oval 24"/>
          <p:cNvSpPr>
            <a:spLocks noChangeArrowheads="1"/>
          </p:cNvSpPr>
          <p:nvPr/>
        </p:nvSpPr>
        <p:spPr bwMode="auto">
          <a:xfrm>
            <a:off x="569913" y="5834063"/>
            <a:ext cx="576262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個人</a:t>
            </a:r>
          </a:p>
        </p:txBody>
      </p:sp>
      <p:sp>
        <p:nvSpPr>
          <p:cNvPr id="174105" name="Oval 25"/>
          <p:cNvSpPr>
            <a:spLocks noChangeArrowheads="1"/>
          </p:cNvSpPr>
          <p:nvPr/>
        </p:nvSpPr>
        <p:spPr bwMode="auto">
          <a:xfrm>
            <a:off x="457200" y="5257800"/>
            <a:ext cx="1490663" cy="144145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106" name="Oval 26"/>
          <p:cNvSpPr>
            <a:spLocks noChangeArrowheads="1"/>
          </p:cNvSpPr>
          <p:nvPr/>
        </p:nvSpPr>
        <p:spPr bwMode="auto">
          <a:xfrm>
            <a:off x="6372225" y="5084763"/>
            <a:ext cx="5762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個人</a:t>
            </a:r>
          </a:p>
        </p:txBody>
      </p:sp>
      <p:sp>
        <p:nvSpPr>
          <p:cNvPr id="174107" name="Oval 27"/>
          <p:cNvSpPr>
            <a:spLocks noChangeArrowheads="1"/>
          </p:cNvSpPr>
          <p:nvPr/>
        </p:nvSpPr>
        <p:spPr bwMode="auto">
          <a:xfrm>
            <a:off x="6565900" y="5661025"/>
            <a:ext cx="5762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個人</a:t>
            </a:r>
          </a:p>
        </p:txBody>
      </p:sp>
      <p:sp>
        <p:nvSpPr>
          <p:cNvPr id="174108" name="Oval 28"/>
          <p:cNvSpPr>
            <a:spLocks noChangeArrowheads="1"/>
          </p:cNvSpPr>
          <p:nvPr/>
        </p:nvSpPr>
        <p:spPr bwMode="auto">
          <a:xfrm>
            <a:off x="5918200" y="5588000"/>
            <a:ext cx="5762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個人</a:t>
            </a:r>
          </a:p>
        </p:txBody>
      </p:sp>
      <p:sp>
        <p:nvSpPr>
          <p:cNvPr id="174109" name="Oval 29"/>
          <p:cNvSpPr>
            <a:spLocks noChangeArrowheads="1"/>
          </p:cNvSpPr>
          <p:nvPr/>
        </p:nvSpPr>
        <p:spPr bwMode="auto">
          <a:xfrm>
            <a:off x="5364163" y="4437063"/>
            <a:ext cx="2592387" cy="184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110" name="Text Box 30"/>
          <p:cNvSpPr txBox="1">
            <a:spLocks noChangeArrowheads="1"/>
          </p:cNvSpPr>
          <p:nvPr/>
        </p:nvSpPr>
        <p:spPr bwMode="auto">
          <a:xfrm>
            <a:off x="5795963" y="1125538"/>
            <a:ext cx="1590675" cy="715962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/>
              <a:t>乗合禁止</a:t>
            </a:r>
          </a:p>
          <a:p>
            <a:r>
              <a:rPr lang="ja-JP" altLang="en-US" sz="1200"/>
              <a:t>（クルーズ等は除外）</a:t>
            </a:r>
          </a:p>
        </p:txBody>
      </p:sp>
      <p:sp>
        <p:nvSpPr>
          <p:cNvPr id="174111" name="Oval 31"/>
          <p:cNvSpPr>
            <a:spLocks noChangeArrowheads="1"/>
          </p:cNvSpPr>
          <p:nvPr/>
        </p:nvSpPr>
        <p:spPr bwMode="auto">
          <a:xfrm>
            <a:off x="6588125" y="4508500"/>
            <a:ext cx="5762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個人</a:t>
            </a:r>
          </a:p>
        </p:txBody>
      </p:sp>
      <p:sp>
        <p:nvSpPr>
          <p:cNvPr id="174112" name="Oval 32"/>
          <p:cNvSpPr>
            <a:spLocks noChangeArrowheads="1"/>
          </p:cNvSpPr>
          <p:nvPr/>
        </p:nvSpPr>
        <p:spPr bwMode="auto">
          <a:xfrm>
            <a:off x="7164388" y="5300663"/>
            <a:ext cx="576262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個人</a:t>
            </a:r>
          </a:p>
        </p:txBody>
      </p:sp>
      <p:sp>
        <p:nvSpPr>
          <p:cNvPr id="174113" name="Oval 33"/>
          <p:cNvSpPr>
            <a:spLocks noChangeArrowheads="1"/>
          </p:cNvSpPr>
          <p:nvPr/>
        </p:nvSpPr>
        <p:spPr bwMode="auto">
          <a:xfrm>
            <a:off x="7091363" y="4797425"/>
            <a:ext cx="5762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個人</a:t>
            </a:r>
          </a:p>
        </p:txBody>
      </p:sp>
      <p:sp>
        <p:nvSpPr>
          <p:cNvPr id="174114" name="Oval 34"/>
          <p:cNvSpPr>
            <a:spLocks noChangeArrowheads="1"/>
          </p:cNvSpPr>
          <p:nvPr/>
        </p:nvSpPr>
        <p:spPr bwMode="auto">
          <a:xfrm>
            <a:off x="5508625" y="5157788"/>
            <a:ext cx="5762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個人</a:t>
            </a:r>
          </a:p>
        </p:txBody>
      </p:sp>
      <p:sp>
        <p:nvSpPr>
          <p:cNvPr id="174115" name="Oval 35"/>
          <p:cNvSpPr>
            <a:spLocks noChangeArrowheads="1"/>
          </p:cNvSpPr>
          <p:nvPr/>
        </p:nvSpPr>
        <p:spPr bwMode="auto">
          <a:xfrm>
            <a:off x="5867400" y="4652963"/>
            <a:ext cx="5762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個人</a:t>
            </a:r>
          </a:p>
        </p:txBody>
      </p:sp>
      <p:cxnSp>
        <p:nvCxnSpPr>
          <p:cNvPr id="174116" name="AutoShape 36"/>
          <p:cNvCxnSpPr>
            <a:cxnSpLocks noChangeShapeType="1"/>
          </p:cNvCxnSpPr>
          <p:nvPr/>
        </p:nvCxnSpPr>
        <p:spPr bwMode="auto">
          <a:xfrm>
            <a:off x="6516688" y="4005263"/>
            <a:ext cx="0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sp>
        <p:nvSpPr>
          <p:cNvPr id="174117" name="Text Box 37"/>
          <p:cNvSpPr txBox="1">
            <a:spLocks noChangeArrowheads="1"/>
          </p:cNvSpPr>
          <p:nvPr/>
        </p:nvSpPr>
        <p:spPr bwMode="auto">
          <a:xfrm>
            <a:off x="5508625" y="4005263"/>
            <a:ext cx="1693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/>
              <a:t>契約は一つ</a:t>
            </a:r>
          </a:p>
        </p:txBody>
      </p:sp>
      <p:sp>
        <p:nvSpPr>
          <p:cNvPr id="174118" name="Text Box 38"/>
          <p:cNvSpPr txBox="1">
            <a:spLocks noChangeArrowheads="1"/>
          </p:cNvSpPr>
          <p:nvPr/>
        </p:nvSpPr>
        <p:spPr bwMode="auto">
          <a:xfrm>
            <a:off x="5888038" y="6308725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/>
              <a:t>主催旅行者</a:t>
            </a:r>
          </a:p>
        </p:txBody>
      </p:sp>
      <p:sp>
        <p:nvSpPr>
          <p:cNvPr id="174119" name="Oval 39"/>
          <p:cNvSpPr>
            <a:spLocks noChangeArrowheads="1"/>
          </p:cNvSpPr>
          <p:nvPr/>
        </p:nvSpPr>
        <p:spPr bwMode="auto">
          <a:xfrm>
            <a:off x="7740650" y="3355975"/>
            <a:ext cx="1201738" cy="11525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会社</a:t>
            </a:r>
          </a:p>
        </p:txBody>
      </p:sp>
      <p:sp>
        <p:nvSpPr>
          <p:cNvPr id="174120" name="Oval 40"/>
          <p:cNvSpPr>
            <a:spLocks noChangeArrowheads="1"/>
          </p:cNvSpPr>
          <p:nvPr/>
        </p:nvSpPr>
        <p:spPr bwMode="auto">
          <a:xfrm>
            <a:off x="7740650" y="1916113"/>
            <a:ext cx="1201738" cy="11525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学校</a:t>
            </a:r>
          </a:p>
        </p:txBody>
      </p:sp>
      <p:cxnSp>
        <p:nvCxnSpPr>
          <p:cNvPr id="174121" name="AutoShape 41"/>
          <p:cNvCxnSpPr>
            <a:cxnSpLocks noChangeShapeType="1"/>
          </p:cNvCxnSpPr>
          <p:nvPr/>
        </p:nvCxnSpPr>
        <p:spPr bwMode="auto">
          <a:xfrm flipH="1">
            <a:off x="7451725" y="2636838"/>
            <a:ext cx="288925" cy="142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74122" name="AutoShape 42"/>
          <p:cNvCxnSpPr>
            <a:cxnSpLocks noChangeShapeType="1"/>
          </p:cNvCxnSpPr>
          <p:nvPr/>
        </p:nvCxnSpPr>
        <p:spPr bwMode="auto">
          <a:xfrm flipH="1" flipV="1">
            <a:off x="7524750" y="3716338"/>
            <a:ext cx="214313" cy="1460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sp>
        <p:nvSpPr>
          <p:cNvPr id="174123" name="Text Box 43"/>
          <p:cNvSpPr txBox="1">
            <a:spLocks noChangeArrowheads="1"/>
          </p:cNvSpPr>
          <p:nvPr/>
        </p:nvSpPr>
        <p:spPr bwMode="auto">
          <a:xfrm>
            <a:off x="0" y="1371600"/>
            <a:ext cx="5492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/>
              <a:t>学校等</a:t>
            </a:r>
          </a:p>
        </p:txBody>
      </p:sp>
      <p:sp>
        <p:nvSpPr>
          <p:cNvPr id="174124" name="Text Box 44"/>
          <p:cNvSpPr txBox="1">
            <a:spLocks noChangeArrowheads="1"/>
          </p:cNvSpPr>
          <p:nvPr/>
        </p:nvSpPr>
        <p:spPr bwMode="auto">
          <a:xfrm rot="2123210">
            <a:off x="806450" y="5029200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/>
              <a:t>主催旅行業者</a:t>
            </a:r>
          </a:p>
        </p:txBody>
      </p:sp>
      <p:sp>
        <p:nvSpPr>
          <p:cNvPr id="174125" name="Text Box 45"/>
          <p:cNvSpPr txBox="1">
            <a:spLocks noChangeArrowheads="1"/>
          </p:cNvSpPr>
          <p:nvPr/>
        </p:nvSpPr>
        <p:spPr bwMode="auto">
          <a:xfrm>
            <a:off x="1752600" y="4495800"/>
            <a:ext cx="38893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1600"/>
              <a:t>実事業法規制の適用・不適用にかかわらず</a:t>
            </a:r>
          </a:p>
          <a:p>
            <a:r>
              <a:rPr lang="ja-JP" altLang="en-US" sz="1600"/>
              <a:t>禁止規定がない以上、可能と考えられる</a:t>
            </a:r>
          </a:p>
        </p:txBody>
      </p:sp>
      <p:cxnSp>
        <p:nvCxnSpPr>
          <p:cNvPr id="174126" name="AutoShape 46"/>
          <p:cNvCxnSpPr>
            <a:cxnSpLocks noChangeShapeType="1"/>
            <a:stCxn id="174124" idx="3"/>
          </p:cNvCxnSpPr>
          <p:nvPr/>
        </p:nvCxnSpPr>
        <p:spPr bwMode="auto">
          <a:xfrm flipV="1">
            <a:off x="2632075" y="5181600"/>
            <a:ext cx="263525" cy="658813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74127" name="AutoShape 47"/>
          <p:cNvCxnSpPr>
            <a:cxnSpLocks noChangeShapeType="1"/>
            <a:stCxn id="174118" idx="1"/>
            <a:endCxn id="174125" idx="2"/>
          </p:cNvCxnSpPr>
          <p:nvPr/>
        </p:nvCxnSpPr>
        <p:spPr bwMode="auto">
          <a:xfrm rot="10800000">
            <a:off x="3697288" y="5076825"/>
            <a:ext cx="2190750" cy="14605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8958A-B765-4D2B-A9C2-49D0132943C5}" type="slidenum">
              <a:rPr lang="en-US" altLang="ja-JP"/>
              <a:pPr/>
              <a:t>31</a:t>
            </a:fld>
            <a:endParaRPr lang="en-US" altLang="ja-JP"/>
          </a:p>
        </p:txBody>
      </p:sp>
      <p:sp>
        <p:nvSpPr>
          <p:cNvPr id="175106" name="Oval 2050"/>
          <p:cNvSpPr>
            <a:spLocks noChangeArrowheads="1"/>
          </p:cNvSpPr>
          <p:nvPr/>
        </p:nvSpPr>
        <p:spPr bwMode="auto">
          <a:xfrm>
            <a:off x="1371600" y="1447800"/>
            <a:ext cx="685800" cy="1371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ja-JP" altLang="en-US"/>
              <a:t>実利用者</a:t>
            </a:r>
          </a:p>
        </p:txBody>
      </p:sp>
      <p:sp>
        <p:nvSpPr>
          <p:cNvPr id="175107" name="Oval 2051"/>
          <p:cNvSpPr>
            <a:spLocks noChangeArrowheads="1"/>
          </p:cNvSpPr>
          <p:nvPr/>
        </p:nvSpPr>
        <p:spPr bwMode="auto">
          <a:xfrm>
            <a:off x="2057400" y="1447800"/>
            <a:ext cx="685800" cy="1371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ja-JP" altLang="en-US"/>
              <a:t>実利用者</a:t>
            </a:r>
          </a:p>
        </p:txBody>
      </p:sp>
      <p:sp>
        <p:nvSpPr>
          <p:cNvPr id="175108" name="Oval 2052"/>
          <p:cNvSpPr>
            <a:spLocks noChangeArrowheads="1"/>
          </p:cNvSpPr>
          <p:nvPr/>
        </p:nvSpPr>
        <p:spPr bwMode="auto">
          <a:xfrm>
            <a:off x="2743200" y="1447800"/>
            <a:ext cx="685800" cy="1371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ja-JP" altLang="en-US"/>
              <a:t>実利用者</a:t>
            </a:r>
          </a:p>
        </p:txBody>
      </p:sp>
      <p:sp>
        <p:nvSpPr>
          <p:cNvPr id="175109" name="Oval 2053"/>
          <p:cNvSpPr>
            <a:spLocks noChangeArrowheads="1"/>
          </p:cNvSpPr>
          <p:nvPr/>
        </p:nvSpPr>
        <p:spPr bwMode="auto">
          <a:xfrm>
            <a:off x="5486400" y="1371600"/>
            <a:ext cx="685800" cy="1371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ja-JP" altLang="en-US"/>
              <a:t>実利用者</a:t>
            </a:r>
          </a:p>
        </p:txBody>
      </p:sp>
      <p:sp>
        <p:nvSpPr>
          <p:cNvPr id="175110" name="Oval 2054"/>
          <p:cNvSpPr>
            <a:spLocks noChangeArrowheads="1"/>
          </p:cNvSpPr>
          <p:nvPr/>
        </p:nvSpPr>
        <p:spPr bwMode="auto">
          <a:xfrm>
            <a:off x="6172200" y="1371600"/>
            <a:ext cx="685800" cy="1371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ja-JP" altLang="en-US"/>
              <a:t>実利用者</a:t>
            </a:r>
          </a:p>
        </p:txBody>
      </p:sp>
      <p:sp>
        <p:nvSpPr>
          <p:cNvPr id="175111" name="Oval 2055"/>
          <p:cNvSpPr>
            <a:spLocks noChangeArrowheads="1"/>
          </p:cNvSpPr>
          <p:nvPr/>
        </p:nvSpPr>
        <p:spPr bwMode="auto">
          <a:xfrm>
            <a:off x="6858000" y="1371600"/>
            <a:ext cx="685800" cy="1371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ja-JP" altLang="en-US"/>
              <a:t>実利用者</a:t>
            </a:r>
          </a:p>
        </p:txBody>
      </p:sp>
      <p:sp>
        <p:nvSpPr>
          <p:cNvPr id="175112" name="Oval 2056"/>
          <p:cNvSpPr>
            <a:spLocks noChangeArrowheads="1"/>
          </p:cNvSpPr>
          <p:nvPr/>
        </p:nvSpPr>
        <p:spPr bwMode="auto">
          <a:xfrm>
            <a:off x="1143000" y="3200400"/>
            <a:ext cx="2362200" cy="1371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自動車運送</a:t>
            </a:r>
          </a:p>
          <a:p>
            <a:pPr algn="ctr"/>
            <a:r>
              <a:rPr lang="ja-JP" altLang="en-US"/>
              <a:t>取扱事業者</a:t>
            </a:r>
          </a:p>
          <a:p>
            <a:pPr algn="ctr"/>
            <a:r>
              <a:rPr lang="en-US" altLang="ja-JP"/>
              <a:t>(</a:t>
            </a:r>
            <a:r>
              <a:rPr lang="ja-JP" altLang="en-US"/>
              <a:t>利用運送）</a:t>
            </a:r>
          </a:p>
        </p:txBody>
      </p:sp>
      <p:sp>
        <p:nvSpPr>
          <p:cNvPr id="175113" name="Oval 2057"/>
          <p:cNvSpPr>
            <a:spLocks noChangeArrowheads="1"/>
          </p:cNvSpPr>
          <p:nvPr/>
        </p:nvSpPr>
        <p:spPr bwMode="auto">
          <a:xfrm>
            <a:off x="5486400" y="3200400"/>
            <a:ext cx="2362200" cy="1371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旅行あっ旋業者</a:t>
            </a:r>
          </a:p>
          <a:p>
            <a:pPr algn="ctr"/>
            <a:r>
              <a:rPr lang="en-US" altLang="ja-JP"/>
              <a:t>(</a:t>
            </a:r>
            <a:r>
              <a:rPr lang="ja-JP" altLang="en-US"/>
              <a:t>主催旅行）</a:t>
            </a:r>
          </a:p>
        </p:txBody>
      </p:sp>
      <p:sp>
        <p:nvSpPr>
          <p:cNvPr id="175114" name="Oval 2058"/>
          <p:cNvSpPr>
            <a:spLocks noChangeArrowheads="1"/>
          </p:cNvSpPr>
          <p:nvPr/>
        </p:nvSpPr>
        <p:spPr bwMode="auto">
          <a:xfrm>
            <a:off x="685800" y="5181600"/>
            <a:ext cx="3505200" cy="990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一般区域貨物自動車</a:t>
            </a:r>
          </a:p>
          <a:p>
            <a:pPr algn="ctr"/>
            <a:r>
              <a:rPr lang="ja-JP" altLang="en-US"/>
              <a:t>運送事業者（混載禁止）</a:t>
            </a:r>
          </a:p>
        </p:txBody>
      </p:sp>
      <p:sp>
        <p:nvSpPr>
          <p:cNvPr id="175115" name="Oval 2059"/>
          <p:cNvSpPr>
            <a:spLocks noChangeArrowheads="1"/>
          </p:cNvSpPr>
          <p:nvPr/>
        </p:nvSpPr>
        <p:spPr bwMode="auto">
          <a:xfrm>
            <a:off x="4953000" y="5181600"/>
            <a:ext cx="35052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一般乗用旅客自動車</a:t>
            </a:r>
          </a:p>
          <a:p>
            <a:pPr algn="ctr"/>
            <a:r>
              <a:rPr lang="ja-JP" altLang="en-US"/>
              <a:t>運送事業者（乗合禁止）</a:t>
            </a:r>
          </a:p>
        </p:txBody>
      </p:sp>
      <p:sp>
        <p:nvSpPr>
          <p:cNvPr id="175116" name="AutoShape 2060"/>
          <p:cNvSpPr>
            <a:spLocks noChangeArrowheads="1"/>
          </p:cNvSpPr>
          <p:nvPr/>
        </p:nvSpPr>
        <p:spPr bwMode="auto">
          <a:xfrm>
            <a:off x="5410200" y="2590800"/>
            <a:ext cx="733425" cy="2819400"/>
          </a:xfrm>
          <a:prstGeom prst="curvedRightArrow">
            <a:avLst>
              <a:gd name="adj1" fmla="val 76883"/>
              <a:gd name="adj2" fmla="val 153766"/>
              <a:gd name="adj3" fmla="val 33333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5117" name="Text Box 2061"/>
          <p:cNvSpPr txBox="1">
            <a:spLocks noChangeArrowheads="1"/>
          </p:cNvSpPr>
          <p:nvPr/>
        </p:nvSpPr>
        <p:spPr bwMode="auto">
          <a:xfrm>
            <a:off x="107504" y="325438"/>
            <a:ext cx="8860118" cy="707886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dirty="0" smtClean="0"/>
              <a:t>    </a:t>
            </a:r>
            <a:r>
              <a:rPr lang="ja-JP" altLang="en-US" sz="4000" dirty="0" smtClean="0"/>
              <a:t>旧道路</a:t>
            </a:r>
            <a:r>
              <a:rPr lang="ja-JP" altLang="en-US" sz="4000" dirty="0"/>
              <a:t>運送法時代の積合・乗合の取扱</a:t>
            </a:r>
          </a:p>
        </p:txBody>
      </p:sp>
      <p:sp>
        <p:nvSpPr>
          <p:cNvPr id="175118" name="AutoShape 2062"/>
          <p:cNvSpPr>
            <a:spLocks noChangeArrowheads="1"/>
          </p:cNvSpPr>
          <p:nvPr/>
        </p:nvSpPr>
        <p:spPr bwMode="auto">
          <a:xfrm flipH="1">
            <a:off x="2819400" y="2667000"/>
            <a:ext cx="838200" cy="2895600"/>
          </a:xfrm>
          <a:prstGeom prst="curvedRightArrow">
            <a:avLst>
              <a:gd name="adj1" fmla="val 69091"/>
              <a:gd name="adj2" fmla="val 138182"/>
              <a:gd name="adj3" fmla="val 33333"/>
            </a:avLst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5119" name="Text Box 2063"/>
          <p:cNvSpPr txBox="1">
            <a:spLocks noChangeArrowheads="1"/>
          </p:cNvSpPr>
          <p:nvPr/>
        </p:nvSpPr>
        <p:spPr bwMode="auto">
          <a:xfrm>
            <a:off x="152400" y="4638675"/>
            <a:ext cx="4075113" cy="466725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/>
              <a:t>道運法</a:t>
            </a:r>
            <a:r>
              <a:rPr lang="en-US" altLang="ja-JP"/>
              <a:t>89</a:t>
            </a:r>
            <a:r>
              <a:rPr lang="ja-JP" altLang="en-US"/>
              <a:t>条</a:t>
            </a:r>
            <a:r>
              <a:rPr lang="en-US" altLang="ja-JP"/>
              <a:t>(</a:t>
            </a:r>
            <a:r>
              <a:rPr lang="ja-JP" altLang="en-US"/>
              <a:t>創設規定）で禁止</a:t>
            </a:r>
          </a:p>
        </p:txBody>
      </p:sp>
      <p:sp>
        <p:nvSpPr>
          <p:cNvPr id="175120" name="Text Box 2064"/>
          <p:cNvSpPr txBox="1">
            <a:spLocks noChangeArrowheads="1"/>
          </p:cNvSpPr>
          <p:nvPr/>
        </p:nvSpPr>
        <p:spPr bwMode="auto">
          <a:xfrm>
            <a:off x="5715000" y="4649788"/>
            <a:ext cx="3308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1800"/>
              <a:t>＊原則自由、図＊は解釈上禁止</a:t>
            </a:r>
            <a:endParaRPr lang="ja-JP" altLang="en-US"/>
          </a:p>
        </p:txBody>
      </p:sp>
      <p:sp>
        <p:nvSpPr>
          <p:cNvPr id="175121" name="Text Box 2065"/>
          <p:cNvSpPr txBox="1">
            <a:spLocks noChangeArrowheads="1"/>
          </p:cNvSpPr>
          <p:nvPr/>
        </p:nvSpPr>
        <p:spPr bwMode="auto">
          <a:xfrm>
            <a:off x="609600" y="6270625"/>
            <a:ext cx="3848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1800"/>
              <a:t>＊　現在では混載は禁止されていない</a:t>
            </a:r>
            <a:endParaRPr lang="ja-JP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E6A00-5176-453B-83CE-8E4D8C622B43}" type="slidenum">
              <a:rPr lang="en-US" altLang="ja-JP"/>
              <a:pPr/>
              <a:t>32</a:t>
            </a:fld>
            <a:endParaRPr lang="en-US" altLang="ja-JP"/>
          </a:p>
        </p:txBody>
      </p:sp>
      <p:sp>
        <p:nvSpPr>
          <p:cNvPr id="187394" name="Oval 2"/>
          <p:cNvSpPr>
            <a:spLocks noChangeArrowheads="1"/>
          </p:cNvSpPr>
          <p:nvPr/>
        </p:nvSpPr>
        <p:spPr bwMode="auto">
          <a:xfrm>
            <a:off x="228600" y="1447800"/>
            <a:ext cx="990600" cy="426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ja-JP" altLang="en-US"/>
              <a:t>単一航空機　混乗の自由化</a:t>
            </a:r>
          </a:p>
        </p:txBody>
      </p:sp>
      <p:sp>
        <p:nvSpPr>
          <p:cNvPr id="187395" name="Oval 3"/>
          <p:cNvSpPr>
            <a:spLocks noChangeArrowheads="1"/>
          </p:cNvSpPr>
          <p:nvPr/>
        </p:nvSpPr>
        <p:spPr bwMode="auto">
          <a:xfrm>
            <a:off x="1752600" y="2057400"/>
            <a:ext cx="12954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/>
              <a:t>own-use</a:t>
            </a:r>
          </a:p>
        </p:txBody>
      </p:sp>
      <p:sp>
        <p:nvSpPr>
          <p:cNvPr id="187396" name="Oval 4"/>
          <p:cNvSpPr>
            <a:spLocks noChangeArrowheads="1"/>
          </p:cNvSpPr>
          <p:nvPr/>
        </p:nvSpPr>
        <p:spPr bwMode="auto">
          <a:xfrm>
            <a:off x="1447800" y="3124200"/>
            <a:ext cx="19812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/>
              <a:t>affinity-group</a:t>
            </a:r>
          </a:p>
        </p:txBody>
      </p:sp>
      <p:sp>
        <p:nvSpPr>
          <p:cNvPr id="187397" name="Oval 5"/>
          <p:cNvSpPr>
            <a:spLocks noChangeArrowheads="1"/>
          </p:cNvSpPr>
          <p:nvPr/>
        </p:nvSpPr>
        <p:spPr bwMode="auto">
          <a:xfrm>
            <a:off x="1752600" y="4419600"/>
            <a:ext cx="12954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/>
              <a:t>ＩＴＣ</a:t>
            </a:r>
          </a:p>
        </p:txBody>
      </p:sp>
      <p:sp>
        <p:nvSpPr>
          <p:cNvPr id="187398" name="Text Box 6"/>
          <p:cNvSpPr txBox="1">
            <a:spLocks noChangeArrowheads="1"/>
          </p:cNvSpPr>
          <p:nvPr/>
        </p:nvSpPr>
        <p:spPr bwMode="auto">
          <a:xfrm>
            <a:off x="3505200" y="1955800"/>
            <a:ext cx="4514850" cy="7112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000"/>
              <a:t>団体などによる一機貸切、例えば借主が</a:t>
            </a:r>
          </a:p>
          <a:p>
            <a:r>
              <a:rPr lang="ja-JP" altLang="en-US" sz="2000"/>
              <a:t>自社の顧客のために借り切って利用</a:t>
            </a:r>
          </a:p>
        </p:txBody>
      </p:sp>
      <p:sp>
        <p:nvSpPr>
          <p:cNvPr id="187399" name="Text Box 7"/>
          <p:cNvSpPr txBox="1">
            <a:spLocks noChangeArrowheads="1"/>
          </p:cNvSpPr>
          <p:nvPr/>
        </p:nvSpPr>
        <p:spPr bwMode="auto">
          <a:xfrm>
            <a:off x="3476625" y="3048000"/>
            <a:ext cx="5362575" cy="7112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000"/>
              <a:t>類縁団体による一機貸切、例えば社員旅行、</a:t>
            </a:r>
          </a:p>
          <a:p>
            <a:r>
              <a:rPr lang="ja-JP" altLang="en-US" sz="2000"/>
              <a:t>修学旅行等類縁のある人の集まりのための利用</a:t>
            </a:r>
          </a:p>
        </p:txBody>
      </p:sp>
      <p:sp>
        <p:nvSpPr>
          <p:cNvPr id="187400" name="Text Box 8"/>
          <p:cNvSpPr txBox="1">
            <a:spLocks noChangeArrowheads="1"/>
          </p:cNvSpPr>
          <p:nvPr/>
        </p:nvSpPr>
        <p:spPr bwMode="auto">
          <a:xfrm>
            <a:off x="3505200" y="4267200"/>
            <a:ext cx="4826000" cy="71120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000"/>
              <a:t>包括旅行チャーター＝旅行業者が主催する</a:t>
            </a:r>
          </a:p>
          <a:p>
            <a:r>
              <a:rPr lang="ja-JP" altLang="en-US" sz="2000"/>
              <a:t>いわゆるバックツアー等</a:t>
            </a:r>
          </a:p>
        </p:txBody>
      </p:sp>
      <p:sp>
        <p:nvSpPr>
          <p:cNvPr id="187401" name="Text Box 9"/>
          <p:cNvSpPr txBox="1">
            <a:spLocks noChangeArrowheads="1"/>
          </p:cNvSpPr>
          <p:nvPr/>
        </p:nvSpPr>
        <p:spPr bwMode="auto">
          <a:xfrm>
            <a:off x="1371600" y="173038"/>
            <a:ext cx="6678613" cy="12255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/>
              <a:t>図</a:t>
            </a:r>
            <a:r>
              <a:rPr lang="en-US" altLang="ja-JP"/>
              <a:t>10</a:t>
            </a:r>
            <a:r>
              <a:rPr lang="ja-JP" altLang="en-US"/>
              <a:t>　　　旅客部門の国際航空チャーターに関する</a:t>
            </a:r>
          </a:p>
          <a:p>
            <a:r>
              <a:rPr lang="ja-JP" altLang="en-US"/>
              <a:t>　　　　 単一用機者要件</a:t>
            </a:r>
            <a:r>
              <a:rPr lang="en-US" altLang="ja-JP"/>
              <a:t>(</a:t>
            </a:r>
            <a:r>
              <a:rPr lang="ja-JP" altLang="en-US"/>
              <a:t>航空局長通達）の撤廃</a:t>
            </a:r>
          </a:p>
          <a:p>
            <a:r>
              <a:rPr lang="ja-JP" altLang="en-US"/>
              <a:t>　　　　　　　　　　　　　　　　　　　　　　　　</a:t>
            </a:r>
            <a:r>
              <a:rPr lang="en-US" altLang="ja-JP"/>
              <a:t>[2003.8.1]</a:t>
            </a:r>
          </a:p>
        </p:txBody>
      </p:sp>
      <p:sp>
        <p:nvSpPr>
          <p:cNvPr id="187402" name="AutoShape 10"/>
          <p:cNvSpPr>
            <a:spLocks noChangeArrowheads="1"/>
          </p:cNvSpPr>
          <p:nvPr/>
        </p:nvSpPr>
        <p:spPr bwMode="auto">
          <a:xfrm flipH="1">
            <a:off x="76200" y="5638800"/>
            <a:ext cx="1447800" cy="990600"/>
          </a:xfrm>
          <a:custGeom>
            <a:avLst/>
            <a:gdLst>
              <a:gd name="G0" fmla="+- 9257 0 0"/>
              <a:gd name="G1" fmla="+- 18514 0 0"/>
              <a:gd name="G2" fmla="+- 7200 0 0"/>
              <a:gd name="G3" fmla="*/ 9257 1 2"/>
              <a:gd name="G4" fmla="+- G3 10800 0"/>
              <a:gd name="G5" fmla="+- 21600 9257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9 w 21600"/>
              <a:gd name="T1" fmla="*/ 0 h 21600"/>
              <a:gd name="T2" fmla="*/ 9257 w 21600"/>
              <a:gd name="T3" fmla="*/ 7200 h 21600"/>
              <a:gd name="T4" fmla="*/ 0 w 21600"/>
              <a:gd name="T5" fmla="*/ 18001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noFill/>
          <a:ln w="57150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ja-JP" altLang="en-US" sz="1800"/>
              <a:t>国際</a:t>
            </a:r>
          </a:p>
          <a:p>
            <a:r>
              <a:rPr lang="ja-JP" altLang="en-US" sz="1800"/>
              <a:t>航空貨物</a:t>
            </a:r>
          </a:p>
          <a:p>
            <a:endParaRPr lang="en-US" altLang="ja-JP"/>
          </a:p>
        </p:txBody>
      </p:sp>
      <p:sp>
        <p:nvSpPr>
          <p:cNvPr id="187403" name="Text Box 11"/>
          <p:cNvSpPr txBox="1">
            <a:spLocks noChangeArrowheads="1"/>
          </p:cNvSpPr>
          <p:nvPr/>
        </p:nvSpPr>
        <p:spPr bwMode="auto">
          <a:xfrm>
            <a:off x="1524000" y="5334000"/>
            <a:ext cx="7483475" cy="131762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en-US" sz="1400">
                <a:solidFill>
                  <a:srgbClr val="333333"/>
                </a:solidFill>
                <a:latin typeface="Century" pitchFamily="18" charset="0"/>
                <a:ea typeface="ＭＳ 明朝" pitchFamily="17" charset="-128"/>
              </a:rPr>
              <a:t>フレーターをチャーターできるのは、特定の荷主１社が１機をチャーターする「オウン</a:t>
            </a:r>
          </a:p>
          <a:p>
            <a:r>
              <a:rPr lang="en-US" altLang="en-US" sz="1400">
                <a:solidFill>
                  <a:srgbClr val="333333"/>
                </a:solidFill>
                <a:latin typeface="Century" pitchFamily="18" charset="0"/>
                <a:ea typeface="ＭＳ 明朝" pitchFamily="17" charset="-128"/>
              </a:rPr>
              <a:t>ユースチャーター」と、日米間で政府間取り決めにより年間２２５便の枠内で例外的に</a:t>
            </a:r>
          </a:p>
          <a:p>
            <a:r>
              <a:rPr lang="en-US" altLang="en-US" sz="1400">
                <a:solidFill>
                  <a:srgbClr val="333333"/>
                </a:solidFill>
                <a:latin typeface="Century" pitchFamily="18" charset="0"/>
                <a:ea typeface="ＭＳ 明朝" pitchFamily="17" charset="-128"/>
              </a:rPr>
              <a:t>認められている「フォワーダーチャーター」（航空貨物利用運送事業者によるチャーター）</a:t>
            </a:r>
          </a:p>
          <a:p>
            <a:r>
              <a:rPr lang="en-US" altLang="en-US" sz="1400">
                <a:solidFill>
                  <a:srgbClr val="333333"/>
                </a:solidFill>
                <a:latin typeface="Century" pitchFamily="18" charset="0"/>
                <a:ea typeface="ＭＳ 明朝" pitchFamily="17" charset="-128"/>
              </a:rPr>
              <a:t>があるが、その制ﾀを取り払い、複数のフォワーダーが共同でフレーターをチャーターする</a:t>
            </a:r>
          </a:p>
          <a:p>
            <a:r>
              <a:rPr lang="en-US" altLang="en-US" sz="1400">
                <a:solidFill>
                  <a:srgbClr val="333333"/>
                </a:solidFill>
                <a:latin typeface="Century" pitchFamily="18" charset="0"/>
                <a:ea typeface="ＭＳ 明朝" pitchFamily="17" charset="-128"/>
              </a:rPr>
              <a:t>「スプリットチャーター</a:t>
            </a:r>
            <a:r>
              <a:rPr lang="en-US" altLang="en-US">
                <a:solidFill>
                  <a:srgbClr val="333333"/>
                </a:solidFill>
                <a:latin typeface="Century" pitchFamily="18" charset="0"/>
                <a:ea typeface="ＭＳ 明朝" pitchFamily="17" charset="-128"/>
              </a:rPr>
              <a:t>」</a:t>
            </a:r>
            <a:r>
              <a:rPr lang="en-US" altLang="en-US" sz="1400">
                <a:solidFill>
                  <a:srgbClr val="333333"/>
                </a:solidFill>
                <a:latin typeface="Century" pitchFamily="18" charset="0"/>
                <a:ea typeface="ＭＳ 明朝" pitchFamily="17" charset="-128"/>
              </a:rPr>
              <a:t>を含めフォワーダーチャーターの全面開放を要望</a:t>
            </a:r>
            <a:endParaRPr lang="ja-JP" altLang="en-US" sz="1400">
              <a:solidFill>
                <a:srgbClr val="333333"/>
              </a:solidFill>
              <a:latin typeface="Century" pitchFamily="18" charset="0"/>
              <a:ea typeface="ＭＳ 明朝" pitchFamily="17" charset="-128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0" y="1733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graphicFrame>
        <p:nvGraphicFramePr>
          <p:cNvPr id="39940" name="Object 4"/>
          <p:cNvGraphicFramePr>
            <a:graphicFrameLocks noChangeAspect="1"/>
          </p:cNvGraphicFramePr>
          <p:nvPr/>
        </p:nvGraphicFramePr>
        <p:xfrm>
          <a:off x="34925" y="1196975"/>
          <a:ext cx="9144000" cy="560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スライド" r:id="rId4" imgW="4515604" imgH="3386467" progId="PowerPoint.Slide.8">
                  <p:embed/>
                </p:oleObj>
              </mc:Choice>
              <mc:Fallback>
                <p:oleObj name="スライド" r:id="rId4" imgW="4515604" imgH="3386467" progId="PowerPoint.Slid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" y="1196975"/>
                        <a:ext cx="9144000" cy="5605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ja-JP" altLang="en-US"/>
              <a:t>旅行業の公的規制 </a:t>
            </a:r>
          </a:p>
        </p:txBody>
      </p:sp>
    </p:spTree>
    <p:extLst>
      <p:ext uri="{BB962C8B-B14F-4D97-AF65-F5344CB8AC3E}">
        <p14:creationId xmlns:p14="http://schemas.microsoft.com/office/powerpoint/2010/main" val="41300979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2768600" y="0"/>
            <a:ext cx="2882900" cy="514350"/>
          </a:xfrm>
          <a:prstGeom prst="rect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400">
                <a:latin typeface="Times New Roman" pitchFamily="18" charset="0"/>
              </a:rPr>
              <a:t>　旅行業の公的規制</a:t>
            </a:r>
          </a:p>
        </p:txBody>
      </p:sp>
      <p:sp>
        <p:nvSpPr>
          <p:cNvPr id="83971" name="Text Box 3"/>
          <p:cNvSpPr txBox="1">
            <a:spLocks noChangeArrowheads="1"/>
          </p:cNvSpPr>
          <p:nvPr/>
        </p:nvSpPr>
        <p:spPr bwMode="auto">
          <a:xfrm>
            <a:off x="685800" y="762000"/>
            <a:ext cx="144145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400">
                <a:latin typeface="Times New Roman" pitchFamily="18" charset="0"/>
              </a:rPr>
              <a:t>事業登録</a:t>
            </a:r>
          </a:p>
        </p:txBody>
      </p:sp>
      <p:sp>
        <p:nvSpPr>
          <p:cNvPr id="83972" name="Text Box 4"/>
          <p:cNvSpPr txBox="1">
            <a:spLocks noChangeArrowheads="1"/>
          </p:cNvSpPr>
          <p:nvPr/>
        </p:nvSpPr>
        <p:spPr bwMode="auto">
          <a:xfrm>
            <a:off x="685800" y="3048000"/>
            <a:ext cx="2203450" cy="495300"/>
          </a:xfrm>
          <a:prstGeom prst="rect">
            <a:avLst/>
          </a:prstGeom>
          <a:solidFill>
            <a:srgbClr val="FFCCFF"/>
          </a:solidFill>
          <a:ln w="381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400">
                <a:latin typeface="Times New Roman" pitchFamily="18" charset="0"/>
              </a:rPr>
              <a:t>届出・変更命令</a:t>
            </a:r>
          </a:p>
        </p:txBody>
      </p:sp>
      <p:sp>
        <p:nvSpPr>
          <p:cNvPr id="83973" name="Text Box 5"/>
          <p:cNvSpPr txBox="1">
            <a:spLocks noChangeArrowheads="1"/>
          </p:cNvSpPr>
          <p:nvPr/>
        </p:nvSpPr>
        <p:spPr bwMode="auto">
          <a:xfrm>
            <a:off x="1025525" y="5248275"/>
            <a:ext cx="822325" cy="48577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400">
                <a:latin typeface="Times New Roman" pitchFamily="18" charset="0"/>
              </a:rPr>
              <a:t>届出</a:t>
            </a:r>
          </a:p>
        </p:txBody>
      </p:sp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2397125" y="3860800"/>
            <a:ext cx="2479675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000">
                <a:latin typeface="Times New Roman" pitchFamily="18" charset="0"/>
              </a:rPr>
              <a:t>旅行業務取扱主任者</a:t>
            </a:r>
          </a:p>
        </p:txBody>
      </p:sp>
      <p:sp>
        <p:nvSpPr>
          <p:cNvPr id="83975" name="Text Box 7"/>
          <p:cNvSpPr txBox="1">
            <a:spLocks noChangeArrowheads="1"/>
          </p:cNvSpPr>
          <p:nvPr/>
        </p:nvSpPr>
        <p:spPr bwMode="auto">
          <a:xfrm>
            <a:off x="69850" y="1447800"/>
            <a:ext cx="487363" cy="1263650"/>
          </a:xfrm>
          <a:prstGeom prst="rect">
            <a:avLst/>
          </a:prstGeom>
          <a:solidFill>
            <a:srgbClr val="99FF66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>
                <a:latin typeface="Times New Roman" pitchFamily="18" charset="0"/>
              </a:rPr>
              <a:t>営業保証金</a:t>
            </a:r>
          </a:p>
        </p:txBody>
      </p:sp>
      <p:sp>
        <p:nvSpPr>
          <p:cNvPr id="83976" name="Text Box 8"/>
          <p:cNvSpPr txBox="1">
            <a:spLocks noChangeArrowheads="1"/>
          </p:cNvSpPr>
          <p:nvPr/>
        </p:nvSpPr>
        <p:spPr bwMode="auto">
          <a:xfrm>
            <a:off x="2397125" y="4486275"/>
            <a:ext cx="14128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400">
                <a:latin typeface="Times New Roman" pitchFamily="18" charset="0"/>
              </a:rPr>
              <a:t>書面主義</a:t>
            </a:r>
          </a:p>
        </p:txBody>
      </p:sp>
      <p:sp>
        <p:nvSpPr>
          <p:cNvPr id="83977" name="Text Box 9"/>
          <p:cNvSpPr txBox="1">
            <a:spLocks noChangeArrowheads="1"/>
          </p:cNvSpPr>
          <p:nvPr/>
        </p:nvSpPr>
        <p:spPr bwMode="auto">
          <a:xfrm>
            <a:off x="4800600" y="5918200"/>
            <a:ext cx="1736725" cy="42545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000">
                <a:latin typeface="Times New Roman" pitchFamily="18" charset="0"/>
              </a:rPr>
              <a:t>特別補償制度</a:t>
            </a:r>
          </a:p>
        </p:txBody>
      </p:sp>
      <p:sp>
        <p:nvSpPr>
          <p:cNvPr id="83978" name="Text Box 10"/>
          <p:cNvSpPr txBox="1">
            <a:spLocks noChangeArrowheads="1"/>
          </p:cNvSpPr>
          <p:nvPr/>
        </p:nvSpPr>
        <p:spPr bwMode="auto">
          <a:xfrm>
            <a:off x="5943600" y="6400800"/>
            <a:ext cx="1736725" cy="42545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000">
                <a:latin typeface="Times New Roman" pitchFamily="18" charset="0"/>
              </a:rPr>
              <a:t>旅程保証制度</a:t>
            </a:r>
          </a:p>
        </p:txBody>
      </p:sp>
      <p:sp>
        <p:nvSpPr>
          <p:cNvPr id="83979" name="Text Box 11"/>
          <p:cNvSpPr txBox="1">
            <a:spLocks noChangeArrowheads="1"/>
          </p:cNvSpPr>
          <p:nvPr/>
        </p:nvSpPr>
        <p:spPr bwMode="auto">
          <a:xfrm>
            <a:off x="5876925" y="2209800"/>
            <a:ext cx="1362075" cy="466725"/>
          </a:xfrm>
          <a:prstGeom prst="rect">
            <a:avLst/>
          </a:prstGeom>
          <a:solidFill>
            <a:srgbClr val="99FF66"/>
          </a:solidFill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2400">
                <a:latin typeface="Times New Roman" pitchFamily="18" charset="0"/>
              </a:rPr>
              <a:t>B2C</a:t>
            </a:r>
            <a:r>
              <a:rPr lang="ja-JP" altLang="en-US" sz="2400">
                <a:latin typeface="Times New Roman" pitchFamily="18" charset="0"/>
              </a:rPr>
              <a:t>優先</a:t>
            </a:r>
          </a:p>
        </p:txBody>
      </p:sp>
      <p:sp>
        <p:nvSpPr>
          <p:cNvPr id="83980" name="Text Box 12"/>
          <p:cNvSpPr txBox="1">
            <a:spLocks noChangeArrowheads="1"/>
          </p:cNvSpPr>
          <p:nvPr/>
        </p:nvSpPr>
        <p:spPr bwMode="auto">
          <a:xfrm>
            <a:off x="7772400" y="2200275"/>
            <a:ext cx="1311275" cy="466725"/>
          </a:xfrm>
          <a:prstGeom prst="rect">
            <a:avLst/>
          </a:prstGeom>
          <a:solidFill>
            <a:srgbClr val="99FF66"/>
          </a:solidFill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2400">
                <a:latin typeface="Times New Roman" pitchFamily="18" charset="0"/>
              </a:rPr>
              <a:t>B2b</a:t>
            </a:r>
            <a:r>
              <a:rPr lang="ja-JP" altLang="en-US" sz="2400">
                <a:latin typeface="Times New Roman" pitchFamily="18" charset="0"/>
              </a:rPr>
              <a:t>廃止</a:t>
            </a:r>
          </a:p>
        </p:txBody>
      </p:sp>
      <p:sp>
        <p:nvSpPr>
          <p:cNvPr id="83981" name="Text Box 13"/>
          <p:cNvSpPr txBox="1">
            <a:spLocks noChangeArrowheads="1"/>
          </p:cNvSpPr>
          <p:nvPr/>
        </p:nvSpPr>
        <p:spPr bwMode="auto">
          <a:xfrm>
            <a:off x="685800" y="2209800"/>
            <a:ext cx="2682875" cy="466725"/>
          </a:xfrm>
          <a:prstGeom prst="rect">
            <a:avLst/>
          </a:prstGeom>
          <a:solidFill>
            <a:srgbClr val="99FF66"/>
          </a:solidFill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2400">
                <a:latin typeface="Times New Roman" pitchFamily="18" charset="0"/>
              </a:rPr>
              <a:t>B2C</a:t>
            </a:r>
            <a:r>
              <a:rPr lang="ja-JP" altLang="en-US" sz="2400">
                <a:latin typeface="Times New Roman" pitchFamily="18" charset="0"/>
              </a:rPr>
              <a:t>、</a:t>
            </a:r>
            <a:r>
              <a:rPr lang="en-US" altLang="ja-JP" sz="2400">
                <a:latin typeface="Times New Roman" pitchFamily="18" charset="0"/>
              </a:rPr>
              <a:t>B2b</a:t>
            </a:r>
            <a:r>
              <a:rPr lang="ja-JP" altLang="en-US" sz="2400">
                <a:latin typeface="Times New Roman" pitchFamily="18" charset="0"/>
              </a:rPr>
              <a:t>平等取扱</a:t>
            </a:r>
          </a:p>
        </p:txBody>
      </p:sp>
      <p:sp>
        <p:nvSpPr>
          <p:cNvPr id="83982" name="Text Box 14"/>
          <p:cNvSpPr txBox="1">
            <a:spLocks noChangeArrowheads="1"/>
          </p:cNvSpPr>
          <p:nvPr/>
        </p:nvSpPr>
        <p:spPr bwMode="auto">
          <a:xfrm>
            <a:off x="7543800" y="19050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400">
                <a:latin typeface="Times New Roman" pitchFamily="18" charset="0"/>
              </a:rPr>
              <a:t>2004</a:t>
            </a:r>
            <a:r>
              <a:rPr lang="ja-JP" altLang="en-US" sz="1400">
                <a:latin typeface="Times New Roman" pitchFamily="18" charset="0"/>
              </a:rPr>
              <a:t>年</a:t>
            </a:r>
          </a:p>
        </p:txBody>
      </p:sp>
      <p:sp>
        <p:nvSpPr>
          <p:cNvPr id="83983" name="Text Box 15"/>
          <p:cNvSpPr txBox="1">
            <a:spLocks noChangeArrowheads="1"/>
          </p:cNvSpPr>
          <p:nvPr/>
        </p:nvSpPr>
        <p:spPr bwMode="auto">
          <a:xfrm>
            <a:off x="381000" y="5334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400">
                <a:latin typeface="Times New Roman" pitchFamily="18" charset="0"/>
              </a:rPr>
              <a:t>1952</a:t>
            </a:r>
            <a:r>
              <a:rPr lang="ja-JP" altLang="en-US" sz="1400">
                <a:latin typeface="Times New Roman" pitchFamily="18" charset="0"/>
              </a:rPr>
              <a:t>年</a:t>
            </a:r>
          </a:p>
        </p:txBody>
      </p:sp>
      <p:sp>
        <p:nvSpPr>
          <p:cNvPr id="83984" name="Text Box 16"/>
          <p:cNvSpPr txBox="1">
            <a:spLocks noChangeArrowheads="1"/>
          </p:cNvSpPr>
          <p:nvPr/>
        </p:nvSpPr>
        <p:spPr bwMode="auto">
          <a:xfrm>
            <a:off x="457200" y="27432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400">
                <a:latin typeface="Times New Roman" pitchFamily="18" charset="0"/>
              </a:rPr>
              <a:t>1952</a:t>
            </a:r>
            <a:r>
              <a:rPr lang="ja-JP" altLang="en-US" sz="1400">
                <a:latin typeface="Times New Roman" pitchFamily="18" charset="0"/>
              </a:rPr>
              <a:t>年</a:t>
            </a:r>
          </a:p>
        </p:txBody>
      </p:sp>
      <p:sp>
        <p:nvSpPr>
          <p:cNvPr id="83985" name="Text Box 17"/>
          <p:cNvSpPr txBox="1">
            <a:spLocks noChangeArrowheads="1"/>
          </p:cNvSpPr>
          <p:nvPr/>
        </p:nvSpPr>
        <p:spPr bwMode="auto">
          <a:xfrm>
            <a:off x="2101850" y="3629025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400">
                <a:latin typeface="Times New Roman" pitchFamily="18" charset="0"/>
              </a:rPr>
              <a:t>1971</a:t>
            </a:r>
            <a:r>
              <a:rPr lang="ja-JP" altLang="en-US" sz="1400">
                <a:latin typeface="Times New Roman" pitchFamily="18" charset="0"/>
              </a:rPr>
              <a:t>年</a:t>
            </a:r>
          </a:p>
        </p:txBody>
      </p:sp>
      <p:sp>
        <p:nvSpPr>
          <p:cNvPr id="83986" name="Text Box 18"/>
          <p:cNvSpPr txBox="1">
            <a:spLocks noChangeArrowheads="1"/>
          </p:cNvSpPr>
          <p:nvPr/>
        </p:nvSpPr>
        <p:spPr bwMode="auto">
          <a:xfrm>
            <a:off x="2101850" y="42672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400">
                <a:latin typeface="Times New Roman" pitchFamily="18" charset="0"/>
              </a:rPr>
              <a:t>1971</a:t>
            </a:r>
            <a:r>
              <a:rPr lang="ja-JP" altLang="en-US" sz="1400">
                <a:latin typeface="Times New Roman" pitchFamily="18" charset="0"/>
              </a:rPr>
              <a:t>年</a:t>
            </a:r>
          </a:p>
        </p:txBody>
      </p:sp>
      <p:sp>
        <p:nvSpPr>
          <p:cNvPr id="83987" name="Text Box 19"/>
          <p:cNvSpPr txBox="1">
            <a:spLocks noChangeArrowheads="1"/>
          </p:cNvSpPr>
          <p:nvPr/>
        </p:nvSpPr>
        <p:spPr bwMode="auto">
          <a:xfrm>
            <a:off x="730250" y="49530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400">
                <a:latin typeface="Times New Roman" pitchFamily="18" charset="0"/>
              </a:rPr>
              <a:t>1956</a:t>
            </a:r>
            <a:r>
              <a:rPr lang="ja-JP" altLang="en-US" sz="1400">
                <a:latin typeface="Times New Roman" pitchFamily="18" charset="0"/>
              </a:rPr>
              <a:t>年</a:t>
            </a:r>
          </a:p>
        </p:txBody>
      </p:sp>
      <p:sp>
        <p:nvSpPr>
          <p:cNvPr id="83988" name="Text Box 20"/>
          <p:cNvSpPr txBox="1">
            <a:spLocks noChangeArrowheads="1"/>
          </p:cNvSpPr>
          <p:nvPr/>
        </p:nvSpPr>
        <p:spPr bwMode="auto">
          <a:xfrm>
            <a:off x="685800" y="1482725"/>
            <a:ext cx="1311275" cy="346075"/>
          </a:xfrm>
          <a:prstGeom prst="rect">
            <a:avLst/>
          </a:prstGeom>
          <a:solidFill>
            <a:srgbClr val="99FF66"/>
          </a:solidFill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1600">
                <a:latin typeface="Times New Roman" pitchFamily="18" charset="0"/>
              </a:rPr>
              <a:t>外国人・邦人</a:t>
            </a:r>
          </a:p>
        </p:txBody>
      </p:sp>
      <p:sp>
        <p:nvSpPr>
          <p:cNvPr id="83989" name="Text Box 21"/>
          <p:cNvSpPr txBox="1">
            <a:spLocks noChangeArrowheads="1"/>
          </p:cNvSpPr>
          <p:nvPr/>
        </p:nvSpPr>
        <p:spPr bwMode="auto">
          <a:xfrm>
            <a:off x="2422525" y="1482725"/>
            <a:ext cx="1920875" cy="346075"/>
          </a:xfrm>
          <a:prstGeom prst="rect">
            <a:avLst/>
          </a:prstGeom>
          <a:solidFill>
            <a:srgbClr val="99FF66"/>
          </a:solidFill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1600">
                <a:latin typeface="Times New Roman" pitchFamily="18" charset="0"/>
              </a:rPr>
              <a:t>海外旅行・国内旅行</a:t>
            </a:r>
          </a:p>
        </p:txBody>
      </p:sp>
      <p:sp>
        <p:nvSpPr>
          <p:cNvPr id="83990" name="Text Box 22"/>
          <p:cNvSpPr txBox="1">
            <a:spLocks noChangeArrowheads="1"/>
          </p:cNvSpPr>
          <p:nvPr/>
        </p:nvSpPr>
        <p:spPr bwMode="auto">
          <a:xfrm>
            <a:off x="2101850" y="12192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400">
                <a:latin typeface="Times New Roman" pitchFamily="18" charset="0"/>
              </a:rPr>
              <a:t>1971</a:t>
            </a:r>
            <a:r>
              <a:rPr lang="ja-JP" altLang="en-US" sz="1400">
                <a:latin typeface="Times New Roman" pitchFamily="18" charset="0"/>
              </a:rPr>
              <a:t>年</a:t>
            </a:r>
          </a:p>
        </p:txBody>
      </p:sp>
      <p:sp>
        <p:nvSpPr>
          <p:cNvPr id="83991" name="Text Box 23"/>
          <p:cNvSpPr txBox="1">
            <a:spLocks noChangeArrowheads="1"/>
          </p:cNvSpPr>
          <p:nvPr/>
        </p:nvSpPr>
        <p:spPr bwMode="auto">
          <a:xfrm>
            <a:off x="381000" y="12192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400">
                <a:latin typeface="Times New Roman" pitchFamily="18" charset="0"/>
              </a:rPr>
              <a:t>1952</a:t>
            </a:r>
            <a:r>
              <a:rPr lang="ja-JP" altLang="en-US" sz="1400">
                <a:latin typeface="Times New Roman" pitchFamily="18" charset="0"/>
              </a:rPr>
              <a:t>年</a:t>
            </a:r>
          </a:p>
        </p:txBody>
      </p:sp>
      <p:sp>
        <p:nvSpPr>
          <p:cNvPr id="83992" name="Text Box 24"/>
          <p:cNvSpPr txBox="1">
            <a:spLocks noChangeArrowheads="1"/>
          </p:cNvSpPr>
          <p:nvPr/>
        </p:nvSpPr>
        <p:spPr bwMode="auto">
          <a:xfrm>
            <a:off x="4784725" y="1482725"/>
            <a:ext cx="1920875" cy="346075"/>
          </a:xfrm>
          <a:prstGeom prst="rect">
            <a:avLst/>
          </a:prstGeom>
          <a:solidFill>
            <a:srgbClr val="99FF66"/>
          </a:solidFill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1600">
                <a:latin typeface="Times New Roman" pitchFamily="18" charset="0"/>
              </a:rPr>
              <a:t>主催旅行・手配旅行</a:t>
            </a:r>
          </a:p>
        </p:txBody>
      </p:sp>
      <p:sp>
        <p:nvSpPr>
          <p:cNvPr id="83993" name="Text Box 25"/>
          <p:cNvSpPr txBox="1">
            <a:spLocks noChangeArrowheads="1"/>
          </p:cNvSpPr>
          <p:nvPr/>
        </p:nvSpPr>
        <p:spPr bwMode="auto">
          <a:xfrm>
            <a:off x="4464050" y="12192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400">
                <a:latin typeface="Times New Roman" pitchFamily="18" charset="0"/>
              </a:rPr>
              <a:t>1982</a:t>
            </a:r>
            <a:r>
              <a:rPr lang="ja-JP" altLang="en-US" sz="1400">
                <a:latin typeface="Times New Roman" pitchFamily="18" charset="0"/>
              </a:rPr>
              <a:t>年</a:t>
            </a:r>
          </a:p>
        </p:txBody>
      </p:sp>
      <p:sp>
        <p:nvSpPr>
          <p:cNvPr id="83994" name="Text Box 26"/>
          <p:cNvSpPr txBox="1">
            <a:spLocks noChangeArrowheads="1"/>
          </p:cNvSpPr>
          <p:nvPr/>
        </p:nvSpPr>
        <p:spPr bwMode="auto">
          <a:xfrm>
            <a:off x="4114800" y="58674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400">
                <a:latin typeface="Times New Roman" pitchFamily="18" charset="0"/>
              </a:rPr>
              <a:t>1982</a:t>
            </a:r>
            <a:r>
              <a:rPr lang="ja-JP" altLang="en-US" sz="1400">
                <a:latin typeface="Times New Roman" pitchFamily="18" charset="0"/>
              </a:rPr>
              <a:t>年</a:t>
            </a:r>
          </a:p>
        </p:txBody>
      </p:sp>
      <p:sp>
        <p:nvSpPr>
          <p:cNvPr id="83995" name="Text Box 27"/>
          <p:cNvSpPr txBox="1">
            <a:spLocks noChangeArrowheads="1"/>
          </p:cNvSpPr>
          <p:nvPr/>
        </p:nvSpPr>
        <p:spPr bwMode="auto">
          <a:xfrm>
            <a:off x="5257800" y="64770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400">
                <a:latin typeface="Times New Roman" pitchFamily="18" charset="0"/>
              </a:rPr>
              <a:t>1996</a:t>
            </a:r>
            <a:r>
              <a:rPr lang="ja-JP" altLang="en-US" sz="1400">
                <a:latin typeface="Times New Roman" pitchFamily="18" charset="0"/>
              </a:rPr>
              <a:t>年</a:t>
            </a:r>
          </a:p>
        </p:txBody>
      </p:sp>
      <p:sp>
        <p:nvSpPr>
          <p:cNvPr id="83996" name="Text Box 28"/>
          <p:cNvSpPr txBox="1">
            <a:spLocks noChangeArrowheads="1"/>
          </p:cNvSpPr>
          <p:nvPr/>
        </p:nvSpPr>
        <p:spPr bwMode="auto">
          <a:xfrm>
            <a:off x="5607050" y="19050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400">
                <a:latin typeface="Times New Roman" pitchFamily="18" charset="0"/>
              </a:rPr>
              <a:t>1995</a:t>
            </a:r>
            <a:r>
              <a:rPr lang="ja-JP" altLang="en-US" sz="1400">
                <a:latin typeface="Times New Roman" pitchFamily="18" charset="0"/>
              </a:rPr>
              <a:t>年</a:t>
            </a:r>
          </a:p>
        </p:txBody>
      </p:sp>
      <p:sp>
        <p:nvSpPr>
          <p:cNvPr id="83997" name="Text Box 29"/>
          <p:cNvSpPr txBox="1">
            <a:spLocks noChangeArrowheads="1"/>
          </p:cNvSpPr>
          <p:nvPr/>
        </p:nvSpPr>
        <p:spPr bwMode="auto">
          <a:xfrm>
            <a:off x="2101850" y="5334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400">
                <a:latin typeface="Times New Roman" pitchFamily="18" charset="0"/>
              </a:rPr>
              <a:t>1971</a:t>
            </a:r>
            <a:r>
              <a:rPr lang="ja-JP" altLang="en-US" sz="1400">
                <a:latin typeface="Times New Roman" pitchFamily="18" charset="0"/>
              </a:rPr>
              <a:t>年</a:t>
            </a:r>
          </a:p>
        </p:txBody>
      </p:sp>
      <p:sp>
        <p:nvSpPr>
          <p:cNvPr id="83998" name="Text Box 30"/>
          <p:cNvSpPr txBox="1">
            <a:spLocks noChangeArrowheads="1"/>
          </p:cNvSpPr>
          <p:nvPr/>
        </p:nvSpPr>
        <p:spPr bwMode="auto">
          <a:xfrm>
            <a:off x="2422525" y="796925"/>
            <a:ext cx="2225675" cy="346075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1600">
                <a:latin typeface="Times New Roman" pitchFamily="18" charset="0"/>
              </a:rPr>
              <a:t>実運送人登録免除廃止</a:t>
            </a:r>
          </a:p>
        </p:txBody>
      </p:sp>
      <p:sp>
        <p:nvSpPr>
          <p:cNvPr id="83999" name="Text Box 31"/>
          <p:cNvSpPr txBox="1">
            <a:spLocks noChangeArrowheads="1"/>
          </p:cNvSpPr>
          <p:nvPr/>
        </p:nvSpPr>
        <p:spPr bwMode="auto">
          <a:xfrm>
            <a:off x="5241925" y="796925"/>
            <a:ext cx="1819275" cy="346075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1600">
                <a:latin typeface="Times New Roman" pitchFamily="18" charset="0"/>
              </a:rPr>
              <a:t>国鉄適用除外廃止</a:t>
            </a:r>
          </a:p>
        </p:txBody>
      </p:sp>
      <p:sp>
        <p:nvSpPr>
          <p:cNvPr id="84000" name="Text Box 32"/>
          <p:cNvSpPr txBox="1">
            <a:spLocks noChangeArrowheads="1"/>
          </p:cNvSpPr>
          <p:nvPr/>
        </p:nvSpPr>
        <p:spPr bwMode="auto">
          <a:xfrm>
            <a:off x="4997450" y="5334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400">
                <a:latin typeface="Times New Roman" pitchFamily="18" charset="0"/>
              </a:rPr>
              <a:t>1988</a:t>
            </a:r>
            <a:r>
              <a:rPr lang="ja-JP" altLang="en-US" sz="1400">
                <a:latin typeface="Times New Roman" pitchFamily="18" charset="0"/>
              </a:rPr>
              <a:t>年</a:t>
            </a:r>
          </a:p>
        </p:txBody>
      </p:sp>
      <p:sp>
        <p:nvSpPr>
          <p:cNvPr id="84001" name="Text Box 33"/>
          <p:cNvSpPr txBox="1">
            <a:spLocks noChangeArrowheads="1"/>
          </p:cNvSpPr>
          <p:nvPr/>
        </p:nvSpPr>
        <p:spPr bwMode="auto">
          <a:xfrm>
            <a:off x="76200" y="3003550"/>
            <a:ext cx="487363" cy="577850"/>
          </a:xfrm>
          <a:prstGeom prst="rect">
            <a:avLst/>
          </a:prstGeom>
          <a:solidFill>
            <a:srgbClr val="FFCC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>
                <a:latin typeface="Times New Roman" pitchFamily="18" charset="0"/>
              </a:rPr>
              <a:t>料金</a:t>
            </a:r>
          </a:p>
        </p:txBody>
      </p:sp>
      <p:sp>
        <p:nvSpPr>
          <p:cNvPr id="84002" name="Text Box 34"/>
          <p:cNvSpPr txBox="1">
            <a:spLocks noChangeArrowheads="1"/>
          </p:cNvSpPr>
          <p:nvPr/>
        </p:nvSpPr>
        <p:spPr bwMode="auto">
          <a:xfrm>
            <a:off x="4835525" y="3048000"/>
            <a:ext cx="2352675" cy="4064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2000">
                <a:latin typeface="Times New Roman" pitchFamily="18" charset="0"/>
              </a:rPr>
              <a:t>B2C(</a:t>
            </a:r>
            <a:r>
              <a:rPr lang="ja-JP" altLang="en-US" sz="2000">
                <a:latin typeface="Times New Roman" pitchFamily="18" charset="0"/>
              </a:rPr>
              <a:t>主催除外</a:t>
            </a:r>
            <a:r>
              <a:rPr lang="en-US" altLang="ja-JP" sz="2000">
                <a:latin typeface="Times New Roman" pitchFamily="18" charset="0"/>
              </a:rPr>
              <a:t>)</a:t>
            </a:r>
            <a:r>
              <a:rPr lang="ja-JP" altLang="en-US" sz="2000">
                <a:latin typeface="Times New Roman" pitchFamily="18" charset="0"/>
              </a:rPr>
              <a:t>掲示</a:t>
            </a:r>
          </a:p>
        </p:txBody>
      </p:sp>
      <p:sp>
        <p:nvSpPr>
          <p:cNvPr id="84003" name="Text Box 35"/>
          <p:cNvSpPr txBox="1">
            <a:spLocks noChangeArrowheads="1"/>
          </p:cNvSpPr>
          <p:nvPr/>
        </p:nvSpPr>
        <p:spPr bwMode="auto">
          <a:xfrm>
            <a:off x="4540250" y="28194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400">
                <a:latin typeface="Times New Roman" pitchFamily="18" charset="0"/>
              </a:rPr>
              <a:t>1982</a:t>
            </a:r>
            <a:r>
              <a:rPr lang="ja-JP" altLang="en-US" sz="1400">
                <a:latin typeface="Times New Roman" pitchFamily="18" charset="0"/>
              </a:rPr>
              <a:t>年</a:t>
            </a:r>
          </a:p>
        </p:txBody>
      </p:sp>
      <p:sp>
        <p:nvSpPr>
          <p:cNvPr id="84004" name="Text Box 36"/>
          <p:cNvSpPr txBox="1">
            <a:spLocks noChangeArrowheads="1"/>
          </p:cNvSpPr>
          <p:nvPr/>
        </p:nvSpPr>
        <p:spPr bwMode="auto">
          <a:xfrm>
            <a:off x="76200" y="5241925"/>
            <a:ext cx="487363" cy="57785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>
                <a:latin typeface="Times New Roman" pitchFamily="18" charset="0"/>
              </a:rPr>
              <a:t>約款</a:t>
            </a:r>
          </a:p>
        </p:txBody>
      </p:sp>
      <p:sp>
        <p:nvSpPr>
          <p:cNvPr id="84005" name="Text Box 37"/>
          <p:cNvSpPr txBox="1">
            <a:spLocks noChangeArrowheads="1"/>
          </p:cNvSpPr>
          <p:nvPr/>
        </p:nvSpPr>
        <p:spPr bwMode="auto">
          <a:xfrm>
            <a:off x="2397125" y="5248275"/>
            <a:ext cx="822325" cy="485775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400">
                <a:latin typeface="Times New Roman" pitchFamily="18" charset="0"/>
              </a:rPr>
              <a:t>認可</a:t>
            </a:r>
          </a:p>
        </p:txBody>
      </p:sp>
      <p:sp>
        <p:nvSpPr>
          <p:cNvPr id="84006" name="Text Box 38"/>
          <p:cNvSpPr txBox="1">
            <a:spLocks noChangeArrowheads="1"/>
          </p:cNvSpPr>
          <p:nvPr/>
        </p:nvSpPr>
        <p:spPr bwMode="auto">
          <a:xfrm>
            <a:off x="2101850" y="49530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400">
                <a:latin typeface="Times New Roman" pitchFamily="18" charset="0"/>
              </a:rPr>
              <a:t>1971</a:t>
            </a:r>
            <a:r>
              <a:rPr lang="ja-JP" altLang="en-US" sz="1400">
                <a:latin typeface="Times New Roman" pitchFamily="18" charset="0"/>
              </a:rPr>
              <a:t>年</a:t>
            </a:r>
          </a:p>
        </p:txBody>
      </p:sp>
      <p:sp>
        <p:nvSpPr>
          <p:cNvPr id="84007" name="Text Box 39"/>
          <p:cNvSpPr txBox="1">
            <a:spLocks noChangeArrowheads="1"/>
          </p:cNvSpPr>
          <p:nvPr/>
        </p:nvSpPr>
        <p:spPr bwMode="auto">
          <a:xfrm>
            <a:off x="0" y="5775325"/>
            <a:ext cx="650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2000">
                <a:latin typeface="Times New Roman" pitchFamily="18" charset="0"/>
              </a:rPr>
              <a:t>B2C</a:t>
            </a:r>
          </a:p>
        </p:txBody>
      </p:sp>
      <p:sp>
        <p:nvSpPr>
          <p:cNvPr id="84008" name="Text Box 40"/>
          <p:cNvSpPr txBox="1">
            <a:spLocks noChangeArrowheads="1"/>
          </p:cNvSpPr>
          <p:nvPr/>
        </p:nvSpPr>
        <p:spPr bwMode="auto">
          <a:xfrm>
            <a:off x="7131050" y="41910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400">
                <a:latin typeface="Times New Roman" pitchFamily="18" charset="0"/>
              </a:rPr>
              <a:t>2000</a:t>
            </a:r>
            <a:r>
              <a:rPr lang="ja-JP" altLang="en-US" sz="1400">
                <a:latin typeface="Times New Roman" pitchFamily="18" charset="0"/>
              </a:rPr>
              <a:t>年</a:t>
            </a:r>
          </a:p>
        </p:txBody>
      </p:sp>
      <p:sp>
        <p:nvSpPr>
          <p:cNvPr id="84009" name="Text Box 41"/>
          <p:cNvSpPr txBox="1">
            <a:spLocks noChangeArrowheads="1"/>
          </p:cNvSpPr>
          <p:nvPr/>
        </p:nvSpPr>
        <p:spPr bwMode="auto">
          <a:xfrm>
            <a:off x="7426325" y="4486275"/>
            <a:ext cx="138112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400">
                <a:latin typeface="Times New Roman" pitchFamily="18" charset="0"/>
              </a:rPr>
              <a:t>ＩＴ対応法</a:t>
            </a:r>
          </a:p>
        </p:txBody>
      </p:sp>
      <p:sp>
        <p:nvSpPr>
          <p:cNvPr id="84010" name="Text Box 42"/>
          <p:cNvSpPr txBox="1">
            <a:spLocks noChangeArrowheads="1"/>
          </p:cNvSpPr>
          <p:nvPr/>
        </p:nvSpPr>
        <p:spPr bwMode="auto">
          <a:xfrm>
            <a:off x="4159250" y="2971800"/>
            <a:ext cx="641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>
                <a:latin typeface="Times New Roman" pitchFamily="18" charset="0"/>
              </a:rPr>
              <a:t>廃止</a:t>
            </a:r>
          </a:p>
        </p:txBody>
      </p:sp>
      <p:cxnSp>
        <p:nvCxnSpPr>
          <p:cNvPr id="84011" name="AutoShape 43"/>
          <p:cNvCxnSpPr>
            <a:cxnSpLocks noChangeShapeType="1"/>
            <a:stCxn id="83972" idx="3"/>
            <a:endCxn id="84002" idx="1"/>
          </p:cNvCxnSpPr>
          <p:nvPr/>
        </p:nvCxnSpPr>
        <p:spPr bwMode="auto">
          <a:xfrm flipV="1">
            <a:off x="2908300" y="3251200"/>
            <a:ext cx="1927225" cy="44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84012" name="AutoShape 44"/>
          <p:cNvCxnSpPr>
            <a:cxnSpLocks noChangeShapeType="1"/>
            <a:stCxn id="83981" idx="3"/>
            <a:endCxn id="83979" idx="1"/>
          </p:cNvCxnSpPr>
          <p:nvPr/>
        </p:nvCxnSpPr>
        <p:spPr bwMode="auto">
          <a:xfrm>
            <a:off x="3368675" y="2443163"/>
            <a:ext cx="25082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84013" name="AutoShape 45"/>
          <p:cNvCxnSpPr>
            <a:cxnSpLocks noChangeShapeType="1"/>
            <a:stCxn id="83979" idx="3"/>
            <a:endCxn id="83980" idx="1"/>
          </p:cNvCxnSpPr>
          <p:nvPr/>
        </p:nvCxnSpPr>
        <p:spPr bwMode="auto">
          <a:xfrm flipV="1">
            <a:off x="7239000" y="2433638"/>
            <a:ext cx="533400" cy="9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84014" name="AutoShape 46"/>
          <p:cNvCxnSpPr>
            <a:cxnSpLocks noChangeShapeType="1"/>
            <a:stCxn id="83988" idx="3"/>
            <a:endCxn id="83989" idx="1"/>
          </p:cNvCxnSpPr>
          <p:nvPr/>
        </p:nvCxnSpPr>
        <p:spPr bwMode="auto">
          <a:xfrm>
            <a:off x="1997075" y="1655763"/>
            <a:ext cx="4254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84015" name="AutoShape 47"/>
          <p:cNvCxnSpPr>
            <a:cxnSpLocks noChangeShapeType="1"/>
            <a:stCxn id="83989" idx="3"/>
            <a:endCxn id="83992" idx="1"/>
          </p:cNvCxnSpPr>
          <p:nvPr/>
        </p:nvCxnSpPr>
        <p:spPr bwMode="auto">
          <a:xfrm>
            <a:off x="4343400" y="1655763"/>
            <a:ext cx="4413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84016" name="AutoShape 48"/>
          <p:cNvCxnSpPr>
            <a:cxnSpLocks noChangeShapeType="1"/>
            <a:stCxn id="83973" idx="3"/>
            <a:endCxn id="84005" idx="1"/>
          </p:cNvCxnSpPr>
          <p:nvPr/>
        </p:nvCxnSpPr>
        <p:spPr bwMode="auto">
          <a:xfrm>
            <a:off x="1862138" y="5491163"/>
            <a:ext cx="5207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84017" name="AutoShape 49"/>
          <p:cNvCxnSpPr>
            <a:cxnSpLocks noChangeShapeType="1"/>
            <a:stCxn id="83976" idx="3"/>
            <a:endCxn id="84009" idx="1"/>
          </p:cNvCxnSpPr>
          <p:nvPr/>
        </p:nvCxnSpPr>
        <p:spPr bwMode="auto">
          <a:xfrm>
            <a:off x="3810000" y="4719638"/>
            <a:ext cx="36163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84018" name="Text Box 50"/>
          <p:cNvSpPr txBox="1">
            <a:spLocks noChangeArrowheads="1"/>
          </p:cNvSpPr>
          <p:nvPr/>
        </p:nvSpPr>
        <p:spPr bwMode="auto">
          <a:xfrm>
            <a:off x="7772400" y="3816350"/>
            <a:ext cx="1082675" cy="527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1400">
                <a:latin typeface="Times New Roman" pitchFamily="18" charset="0"/>
              </a:rPr>
              <a:t>旅行業務</a:t>
            </a:r>
          </a:p>
          <a:p>
            <a:r>
              <a:rPr lang="ja-JP" altLang="en-US" sz="1400">
                <a:latin typeface="Times New Roman" pitchFamily="18" charset="0"/>
              </a:rPr>
              <a:t>取扱管理者</a:t>
            </a:r>
          </a:p>
        </p:txBody>
      </p:sp>
      <p:sp>
        <p:nvSpPr>
          <p:cNvPr id="84019" name="Text Box 51"/>
          <p:cNvSpPr txBox="1">
            <a:spLocks noChangeArrowheads="1"/>
          </p:cNvSpPr>
          <p:nvPr/>
        </p:nvSpPr>
        <p:spPr bwMode="auto">
          <a:xfrm>
            <a:off x="7588250" y="35052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400">
                <a:latin typeface="Times New Roman" pitchFamily="18" charset="0"/>
              </a:rPr>
              <a:t>2004</a:t>
            </a:r>
            <a:r>
              <a:rPr lang="ja-JP" altLang="en-US" sz="1400">
                <a:latin typeface="Times New Roman" pitchFamily="18" charset="0"/>
              </a:rPr>
              <a:t>年</a:t>
            </a:r>
          </a:p>
        </p:txBody>
      </p:sp>
      <p:cxnSp>
        <p:nvCxnSpPr>
          <p:cNvPr id="84020" name="AutoShape 52"/>
          <p:cNvCxnSpPr>
            <a:cxnSpLocks noChangeShapeType="1"/>
            <a:stCxn id="83974" idx="3"/>
            <a:endCxn id="84018" idx="1"/>
          </p:cNvCxnSpPr>
          <p:nvPr/>
        </p:nvCxnSpPr>
        <p:spPr bwMode="auto">
          <a:xfrm>
            <a:off x="4876800" y="4064000"/>
            <a:ext cx="2895600" cy="15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84021" name="Text Box 53"/>
          <p:cNvSpPr txBox="1">
            <a:spLocks noChangeArrowheads="1"/>
          </p:cNvSpPr>
          <p:nvPr/>
        </p:nvSpPr>
        <p:spPr bwMode="auto">
          <a:xfrm>
            <a:off x="2414588" y="1828800"/>
            <a:ext cx="2767012" cy="346075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600">
                <a:latin typeface="Times New Roman" pitchFamily="18" charset="0"/>
              </a:rPr>
              <a:t>1971</a:t>
            </a:r>
            <a:r>
              <a:rPr lang="ja-JP" altLang="en-US" sz="1600">
                <a:latin typeface="Times New Roman" pitchFamily="18" charset="0"/>
              </a:rPr>
              <a:t>年　弁済業務保証金制度</a:t>
            </a:r>
          </a:p>
        </p:txBody>
      </p:sp>
      <p:sp>
        <p:nvSpPr>
          <p:cNvPr id="84022" name="Text Box 54"/>
          <p:cNvSpPr txBox="1">
            <a:spLocks noChangeArrowheads="1"/>
          </p:cNvSpPr>
          <p:nvPr/>
        </p:nvSpPr>
        <p:spPr bwMode="auto">
          <a:xfrm>
            <a:off x="2981325" y="3276600"/>
            <a:ext cx="1514475" cy="284163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1200">
                <a:latin typeface="Times New Roman" pitchFamily="18" charset="0"/>
              </a:rPr>
              <a:t>主催旅行除外</a:t>
            </a:r>
            <a:r>
              <a:rPr lang="en-US" altLang="ja-JP" sz="1200">
                <a:latin typeface="Times New Roman" pitchFamily="18" charset="0"/>
              </a:rPr>
              <a:t>(</a:t>
            </a:r>
            <a:r>
              <a:rPr lang="ja-JP" altLang="en-US" sz="1200">
                <a:latin typeface="Times New Roman" pitchFamily="18" charset="0"/>
              </a:rPr>
              <a:t>運用</a:t>
            </a:r>
            <a:r>
              <a:rPr lang="en-US" altLang="ja-JP" sz="1200">
                <a:latin typeface="Times New Roman" pitchFamily="18" charset="0"/>
              </a:rPr>
              <a:t>)</a:t>
            </a:r>
          </a:p>
        </p:txBody>
      </p:sp>
      <p:sp>
        <p:nvSpPr>
          <p:cNvPr id="84023" name="Text Box 55"/>
          <p:cNvSpPr txBox="1">
            <a:spLocks noChangeArrowheads="1"/>
          </p:cNvSpPr>
          <p:nvPr/>
        </p:nvSpPr>
        <p:spPr bwMode="auto">
          <a:xfrm>
            <a:off x="4835525" y="5248275"/>
            <a:ext cx="2041525" cy="48577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2400">
                <a:latin typeface="Times New Roman" pitchFamily="18" charset="0"/>
              </a:rPr>
              <a:t>標準約款制度</a:t>
            </a:r>
          </a:p>
        </p:txBody>
      </p:sp>
      <p:sp>
        <p:nvSpPr>
          <p:cNvPr id="84024" name="Text Box 56"/>
          <p:cNvSpPr txBox="1">
            <a:spLocks noChangeArrowheads="1"/>
          </p:cNvSpPr>
          <p:nvPr/>
        </p:nvSpPr>
        <p:spPr bwMode="auto">
          <a:xfrm>
            <a:off x="4191000" y="5181600"/>
            <a:ext cx="717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400">
                <a:latin typeface="Times New Roman" pitchFamily="18" charset="0"/>
              </a:rPr>
              <a:t>1982</a:t>
            </a:r>
            <a:r>
              <a:rPr lang="ja-JP" altLang="en-US" sz="1400">
                <a:latin typeface="Times New Roman" pitchFamily="18" charset="0"/>
              </a:rPr>
              <a:t>年</a:t>
            </a:r>
          </a:p>
        </p:txBody>
      </p:sp>
      <p:cxnSp>
        <p:nvCxnSpPr>
          <p:cNvPr id="84025" name="AutoShape 57"/>
          <p:cNvCxnSpPr>
            <a:cxnSpLocks noChangeShapeType="1"/>
            <a:stCxn id="84005" idx="3"/>
            <a:endCxn id="84023" idx="1"/>
          </p:cNvCxnSpPr>
          <p:nvPr/>
        </p:nvCxnSpPr>
        <p:spPr bwMode="auto">
          <a:xfrm>
            <a:off x="3233738" y="5491163"/>
            <a:ext cx="15875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84026" name="Text Box 58"/>
          <p:cNvSpPr txBox="1">
            <a:spLocks noChangeArrowheads="1"/>
          </p:cNvSpPr>
          <p:nvPr/>
        </p:nvSpPr>
        <p:spPr bwMode="auto">
          <a:xfrm>
            <a:off x="6619875" y="2708275"/>
            <a:ext cx="2565400" cy="346075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ja-JP" sz="1600">
                <a:latin typeface="Times New Roman" pitchFamily="18" charset="0"/>
              </a:rPr>
              <a:t>1996</a:t>
            </a:r>
            <a:r>
              <a:rPr lang="ja-JP" altLang="en-US" sz="1600">
                <a:latin typeface="Times New Roman" pitchFamily="18" charset="0"/>
              </a:rPr>
              <a:t>年包括料金除外</a:t>
            </a:r>
            <a:r>
              <a:rPr lang="en-US" altLang="ja-JP" sz="1600">
                <a:latin typeface="Times New Roman" pitchFamily="18" charset="0"/>
              </a:rPr>
              <a:t>(</a:t>
            </a:r>
            <a:r>
              <a:rPr lang="ja-JP" altLang="en-US" sz="1600">
                <a:latin typeface="Times New Roman" pitchFamily="18" charset="0"/>
              </a:rPr>
              <a:t>通達</a:t>
            </a:r>
            <a:r>
              <a:rPr lang="en-US" altLang="ja-JP" sz="1600">
                <a:latin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245608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0" y="2071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graphicFrame>
        <p:nvGraphicFramePr>
          <p:cNvPr id="43012" name="Object 4"/>
          <p:cNvGraphicFramePr>
            <a:graphicFrameLocks noChangeAspect="1"/>
          </p:cNvGraphicFramePr>
          <p:nvPr/>
        </p:nvGraphicFramePr>
        <p:xfrm>
          <a:off x="0" y="1074738"/>
          <a:ext cx="8964613" cy="588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スライド" r:id="rId4" imgW="4512722" imgH="3384669" progId="PowerPoint.Slide.8">
                  <p:embed/>
                </p:oleObj>
              </mc:Choice>
              <mc:Fallback>
                <p:oleObj name="スライド" r:id="rId4" imgW="4512722" imgH="3384669" progId="PowerPoint.Slid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074738"/>
                        <a:ext cx="8964613" cy="5883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00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ja-JP" altLang="en-US" sz="4000"/>
              <a:t>主催</a:t>
            </a:r>
            <a:r>
              <a:rPr lang="en-US" altLang="ja-JP" sz="4000"/>
              <a:t>(</a:t>
            </a:r>
            <a:r>
              <a:rPr lang="ja-JP" altLang="en-US" sz="4000"/>
              <a:t>企画</a:t>
            </a:r>
            <a:r>
              <a:rPr lang="en-US" altLang="ja-JP" sz="4000"/>
              <a:t>)</a:t>
            </a:r>
            <a:r>
              <a:rPr lang="ja-JP" altLang="en-US" sz="4000"/>
              <a:t>旅行業務の規定の仕方 </a:t>
            </a:r>
          </a:p>
        </p:txBody>
      </p:sp>
    </p:spTree>
    <p:extLst>
      <p:ext uri="{BB962C8B-B14F-4D97-AF65-F5344CB8AC3E}">
        <p14:creationId xmlns:p14="http://schemas.microsoft.com/office/powerpoint/2010/main" val="116606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1BEE8-F40F-4670-A526-976C9011098E}" type="slidenum">
              <a:rPr lang="en-US" altLang="ja-JP"/>
              <a:pPr/>
              <a:t>4</a:t>
            </a:fld>
            <a:endParaRPr lang="en-US" altLang="ja-JP"/>
          </a:p>
        </p:txBody>
      </p:sp>
      <p:sp>
        <p:nvSpPr>
          <p:cNvPr id="196610" name="Line 2"/>
          <p:cNvSpPr>
            <a:spLocks noChangeShapeType="1"/>
          </p:cNvSpPr>
          <p:nvPr/>
        </p:nvSpPr>
        <p:spPr bwMode="auto">
          <a:xfrm>
            <a:off x="228600" y="3733800"/>
            <a:ext cx="769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6611" name="Text Box 3"/>
          <p:cNvSpPr txBox="1">
            <a:spLocks noChangeArrowheads="1"/>
          </p:cNvSpPr>
          <p:nvPr/>
        </p:nvSpPr>
        <p:spPr bwMode="auto">
          <a:xfrm>
            <a:off x="1772236" y="-27384"/>
            <a:ext cx="5262980" cy="1200329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ja-JP" altLang="en-US" sz="3600" dirty="0"/>
              <a:t>旅行業に関する</a:t>
            </a:r>
          </a:p>
          <a:p>
            <a:pPr algn="ctr"/>
            <a:r>
              <a:rPr lang="ja-JP" altLang="en-US" sz="3600" dirty="0"/>
              <a:t>運送事業規制法適用関係</a:t>
            </a:r>
          </a:p>
        </p:txBody>
      </p:sp>
      <p:sp>
        <p:nvSpPr>
          <p:cNvPr id="196612" name="Rectangle 4"/>
          <p:cNvSpPr>
            <a:spLocks noChangeArrowheads="1"/>
          </p:cNvSpPr>
          <p:nvPr/>
        </p:nvSpPr>
        <p:spPr bwMode="auto">
          <a:xfrm>
            <a:off x="228600" y="990600"/>
            <a:ext cx="457200" cy="541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6613" name="Text Box 5"/>
          <p:cNvSpPr txBox="1">
            <a:spLocks noChangeArrowheads="1"/>
          </p:cNvSpPr>
          <p:nvPr/>
        </p:nvSpPr>
        <p:spPr bwMode="auto">
          <a:xfrm>
            <a:off x="238125" y="1508125"/>
            <a:ext cx="549275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/>
              <a:t>実運送規制</a:t>
            </a:r>
          </a:p>
        </p:txBody>
      </p:sp>
      <p:sp>
        <p:nvSpPr>
          <p:cNvPr id="196614" name="Text Box 6"/>
          <p:cNvSpPr txBox="1">
            <a:spLocks noChangeArrowheads="1"/>
          </p:cNvSpPr>
          <p:nvPr/>
        </p:nvSpPr>
        <p:spPr bwMode="auto">
          <a:xfrm>
            <a:off x="212725" y="4403725"/>
            <a:ext cx="54927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/>
              <a:t>主催旅行</a:t>
            </a:r>
          </a:p>
        </p:txBody>
      </p:sp>
      <p:sp>
        <p:nvSpPr>
          <p:cNvPr id="196616" name="Text Box 8"/>
          <p:cNvSpPr txBox="1">
            <a:spLocks noChangeArrowheads="1"/>
          </p:cNvSpPr>
          <p:nvPr/>
        </p:nvSpPr>
        <p:spPr bwMode="auto">
          <a:xfrm>
            <a:off x="1295400" y="3810000"/>
            <a:ext cx="438150" cy="2257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 sz="1600"/>
              <a:t>昭和</a:t>
            </a:r>
            <a:r>
              <a:rPr lang="en-US" altLang="ja-JP" sz="1600"/>
              <a:t>27</a:t>
            </a:r>
            <a:r>
              <a:rPr lang="ja-JP" altLang="en-US" sz="1600"/>
              <a:t>年旅行あっ旋業法</a:t>
            </a:r>
            <a:endParaRPr lang="ja-JP" altLang="en-US"/>
          </a:p>
        </p:txBody>
      </p:sp>
      <p:sp>
        <p:nvSpPr>
          <p:cNvPr id="196618" name="Text Box 10"/>
          <p:cNvSpPr txBox="1">
            <a:spLocks noChangeArrowheads="1"/>
          </p:cNvSpPr>
          <p:nvPr/>
        </p:nvSpPr>
        <p:spPr bwMode="auto">
          <a:xfrm>
            <a:off x="3571875" y="3886200"/>
            <a:ext cx="438150" cy="1704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 sz="1600"/>
              <a:t>昭和</a:t>
            </a:r>
            <a:r>
              <a:rPr lang="en-US" altLang="ja-JP" sz="1600"/>
              <a:t>46</a:t>
            </a:r>
            <a:r>
              <a:rPr lang="ja-JP" altLang="en-US" sz="1600"/>
              <a:t>年旅行業法</a:t>
            </a:r>
            <a:endParaRPr lang="ja-JP" altLang="en-US"/>
          </a:p>
        </p:txBody>
      </p:sp>
      <p:sp>
        <p:nvSpPr>
          <p:cNvPr id="196620" name="Text Box 12"/>
          <p:cNvSpPr txBox="1">
            <a:spLocks noChangeArrowheads="1"/>
          </p:cNvSpPr>
          <p:nvPr/>
        </p:nvSpPr>
        <p:spPr bwMode="auto">
          <a:xfrm>
            <a:off x="4879975" y="4343400"/>
            <a:ext cx="682625" cy="2155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 sz="1600"/>
              <a:t>昭和</a:t>
            </a:r>
            <a:r>
              <a:rPr lang="en-US" altLang="ja-JP" sz="1600"/>
              <a:t>57</a:t>
            </a:r>
            <a:r>
              <a:rPr lang="ja-JP" altLang="en-US" sz="1600"/>
              <a:t>年旅行業法改正</a:t>
            </a:r>
          </a:p>
          <a:p>
            <a:r>
              <a:rPr lang="en-US" altLang="ja-JP" sz="1600"/>
              <a:t>(</a:t>
            </a:r>
            <a:r>
              <a:rPr lang="ja-JP" altLang="en-US" sz="1600"/>
              <a:t>主催旅行の明確化）</a:t>
            </a:r>
            <a:endParaRPr lang="ja-JP" altLang="en-US"/>
          </a:p>
        </p:txBody>
      </p:sp>
      <p:sp>
        <p:nvSpPr>
          <p:cNvPr id="196621" name="Text Box 13"/>
          <p:cNvSpPr txBox="1">
            <a:spLocks noChangeArrowheads="1"/>
          </p:cNvSpPr>
          <p:nvPr/>
        </p:nvSpPr>
        <p:spPr bwMode="auto">
          <a:xfrm>
            <a:off x="5791200" y="1219200"/>
            <a:ext cx="438150" cy="132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 sz="1600"/>
              <a:t>物流規制緩和</a:t>
            </a:r>
            <a:endParaRPr lang="ja-JP" altLang="en-US"/>
          </a:p>
        </p:txBody>
      </p:sp>
      <p:sp>
        <p:nvSpPr>
          <p:cNvPr id="196622" name="Text Box 14"/>
          <p:cNvSpPr txBox="1">
            <a:spLocks noChangeArrowheads="1"/>
          </p:cNvSpPr>
          <p:nvPr/>
        </p:nvSpPr>
        <p:spPr bwMode="auto">
          <a:xfrm>
            <a:off x="4267200" y="3933825"/>
            <a:ext cx="2022475" cy="34607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ja-JP" altLang="en-US" sz="1600"/>
              <a:t>旅行業の定義は不変</a:t>
            </a:r>
          </a:p>
        </p:txBody>
      </p:sp>
      <p:sp>
        <p:nvSpPr>
          <p:cNvPr id="196624" name="Text Box 16"/>
          <p:cNvSpPr txBox="1">
            <a:spLocks noChangeArrowheads="1"/>
          </p:cNvSpPr>
          <p:nvPr/>
        </p:nvSpPr>
        <p:spPr bwMode="auto">
          <a:xfrm>
            <a:off x="1066800" y="1066800"/>
            <a:ext cx="468313" cy="1930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 sz="1800"/>
              <a:t>数量規制整備時期</a:t>
            </a:r>
            <a:endParaRPr lang="ja-JP" altLang="en-US"/>
          </a:p>
        </p:txBody>
      </p:sp>
      <p:sp>
        <p:nvSpPr>
          <p:cNvPr id="196628" name="Text Box 20"/>
          <p:cNvSpPr txBox="1">
            <a:spLocks noChangeArrowheads="1"/>
          </p:cNvSpPr>
          <p:nvPr/>
        </p:nvSpPr>
        <p:spPr bwMode="auto">
          <a:xfrm>
            <a:off x="6477000" y="1219200"/>
            <a:ext cx="438150" cy="172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 sz="1600"/>
              <a:t>旅客運送規制緩和</a:t>
            </a:r>
          </a:p>
        </p:txBody>
      </p:sp>
      <p:sp>
        <p:nvSpPr>
          <p:cNvPr id="196630" name="Text Box 22"/>
          <p:cNvSpPr txBox="1">
            <a:spLocks noChangeArrowheads="1"/>
          </p:cNvSpPr>
          <p:nvPr/>
        </p:nvSpPr>
        <p:spPr bwMode="auto">
          <a:xfrm>
            <a:off x="2719070" y="1295400"/>
            <a:ext cx="492443" cy="18876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 sz="2000" dirty="0"/>
              <a:t>物流規制形骸化</a:t>
            </a:r>
          </a:p>
        </p:txBody>
      </p:sp>
      <p:sp>
        <p:nvSpPr>
          <p:cNvPr id="196631" name="Text Box 23"/>
          <p:cNvSpPr txBox="1">
            <a:spLocks noChangeArrowheads="1"/>
          </p:cNvSpPr>
          <p:nvPr/>
        </p:nvSpPr>
        <p:spPr bwMode="auto">
          <a:xfrm>
            <a:off x="3276600" y="1333500"/>
            <a:ext cx="428625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 sz="1600"/>
              <a:t>貸切バス規制形骸化</a:t>
            </a:r>
          </a:p>
        </p:txBody>
      </p:sp>
      <p:sp>
        <p:nvSpPr>
          <p:cNvPr id="196632" name="Text Box 24"/>
          <p:cNvSpPr txBox="1">
            <a:spLocks noChangeArrowheads="1"/>
          </p:cNvSpPr>
          <p:nvPr/>
        </p:nvSpPr>
        <p:spPr bwMode="auto">
          <a:xfrm>
            <a:off x="4343400" y="1371600"/>
            <a:ext cx="4286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 sz="1600"/>
              <a:t>米国規制緩和</a:t>
            </a:r>
            <a:endParaRPr lang="ja-JP" altLang="en-US"/>
          </a:p>
        </p:txBody>
      </p:sp>
      <p:sp>
        <p:nvSpPr>
          <p:cNvPr id="196636" name="Text Box 28"/>
          <p:cNvSpPr txBox="1">
            <a:spLocks noChangeArrowheads="1"/>
          </p:cNvSpPr>
          <p:nvPr/>
        </p:nvSpPr>
        <p:spPr bwMode="auto">
          <a:xfrm>
            <a:off x="5276850" y="1219200"/>
            <a:ext cx="43815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 sz="1600" dirty="0"/>
              <a:t>国鉄分割民営化</a:t>
            </a:r>
          </a:p>
        </p:txBody>
      </p:sp>
      <p:sp>
        <p:nvSpPr>
          <p:cNvPr id="196641" name="Text Box 33"/>
          <p:cNvSpPr txBox="1">
            <a:spLocks noChangeArrowheads="1"/>
          </p:cNvSpPr>
          <p:nvPr/>
        </p:nvSpPr>
        <p:spPr bwMode="auto">
          <a:xfrm>
            <a:off x="1831975" y="3810000"/>
            <a:ext cx="682625" cy="2708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 sz="1600"/>
              <a:t>昭和</a:t>
            </a:r>
            <a:r>
              <a:rPr lang="en-US" altLang="ja-JP" sz="1600"/>
              <a:t>31</a:t>
            </a:r>
            <a:r>
              <a:rPr lang="ja-JP" altLang="en-US" sz="1600"/>
              <a:t>年旅行あっ旋業法改正</a:t>
            </a:r>
          </a:p>
          <a:p>
            <a:r>
              <a:rPr lang="ja-JP" altLang="en-US" sz="1600"/>
              <a:t>　　　　　　　　</a:t>
            </a:r>
            <a:r>
              <a:rPr lang="ja-JP" altLang="en-US" sz="1400"/>
              <a:t>約款届出・掲示義務</a:t>
            </a:r>
          </a:p>
        </p:txBody>
      </p:sp>
      <p:sp>
        <p:nvSpPr>
          <p:cNvPr id="196643" name="Text Box 35"/>
          <p:cNvSpPr txBox="1">
            <a:spLocks noChangeArrowheads="1"/>
          </p:cNvSpPr>
          <p:nvPr/>
        </p:nvSpPr>
        <p:spPr bwMode="auto">
          <a:xfrm>
            <a:off x="762000" y="3810000"/>
            <a:ext cx="438150" cy="233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 sz="1600"/>
              <a:t>国家総動員法企業許可令</a:t>
            </a:r>
            <a:endParaRPr lang="ja-JP" altLang="en-US"/>
          </a:p>
        </p:txBody>
      </p:sp>
      <p:sp>
        <p:nvSpPr>
          <p:cNvPr id="196644" name="Text Box 36"/>
          <p:cNvSpPr txBox="1">
            <a:spLocks noChangeArrowheads="1"/>
          </p:cNvSpPr>
          <p:nvPr/>
        </p:nvSpPr>
        <p:spPr bwMode="auto">
          <a:xfrm>
            <a:off x="6937375" y="3962400"/>
            <a:ext cx="682625" cy="233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r>
              <a:rPr lang="ja-JP" altLang="en-US" sz="1600"/>
              <a:t>平成十六年旅行業法改正</a:t>
            </a:r>
          </a:p>
          <a:p>
            <a:r>
              <a:rPr lang="ja-JP" altLang="en-US" sz="1600"/>
              <a:t>　　　　　</a:t>
            </a:r>
            <a:r>
              <a:rPr lang="en-US" altLang="ja-JP" sz="1600"/>
              <a:t>(</a:t>
            </a:r>
            <a:r>
              <a:rPr lang="ja-JP" altLang="en-US" sz="1600"/>
              <a:t>包括料金概念）</a:t>
            </a:r>
            <a:endParaRPr lang="ja-JP" altLang="en-US"/>
          </a:p>
        </p:txBody>
      </p:sp>
      <p:sp>
        <p:nvSpPr>
          <p:cNvPr id="196645" name="Oval 37"/>
          <p:cNvSpPr>
            <a:spLocks noChangeArrowheads="1"/>
          </p:cNvSpPr>
          <p:nvPr/>
        </p:nvSpPr>
        <p:spPr bwMode="auto">
          <a:xfrm>
            <a:off x="152400" y="3068960"/>
            <a:ext cx="1219200" cy="72008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2000" dirty="0"/>
              <a:t>一期</a:t>
            </a:r>
          </a:p>
          <a:p>
            <a:pPr algn="ctr"/>
            <a:r>
              <a:rPr lang="ja-JP" altLang="en-US" sz="2000" dirty="0"/>
              <a:t>自由時代</a:t>
            </a:r>
          </a:p>
        </p:txBody>
      </p:sp>
      <p:sp>
        <p:nvSpPr>
          <p:cNvPr id="196648" name="Oval 40"/>
          <p:cNvSpPr>
            <a:spLocks noChangeArrowheads="1"/>
          </p:cNvSpPr>
          <p:nvPr/>
        </p:nvSpPr>
        <p:spPr bwMode="auto">
          <a:xfrm>
            <a:off x="1752600" y="2996952"/>
            <a:ext cx="1447800" cy="73684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2400" dirty="0"/>
              <a:t>二期</a:t>
            </a:r>
          </a:p>
          <a:p>
            <a:pPr algn="ctr"/>
            <a:r>
              <a:rPr lang="ja-JP" altLang="en-US" sz="2400" dirty="0"/>
              <a:t>規制適用</a:t>
            </a:r>
          </a:p>
        </p:txBody>
      </p:sp>
      <p:sp>
        <p:nvSpPr>
          <p:cNvPr id="196649" name="Oval 41"/>
          <p:cNvSpPr>
            <a:spLocks noChangeArrowheads="1"/>
          </p:cNvSpPr>
          <p:nvPr/>
        </p:nvSpPr>
        <p:spPr bwMode="auto">
          <a:xfrm>
            <a:off x="3962400" y="2924944"/>
            <a:ext cx="1524000" cy="808856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2400" dirty="0"/>
              <a:t>三期</a:t>
            </a:r>
          </a:p>
          <a:p>
            <a:pPr algn="ctr"/>
            <a:r>
              <a:rPr lang="ja-JP" altLang="en-US" sz="2400" dirty="0"/>
              <a:t>規制形骸化</a:t>
            </a:r>
          </a:p>
        </p:txBody>
      </p:sp>
      <p:sp>
        <p:nvSpPr>
          <p:cNvPr id="196650" name="Oval 42"/>
          <p:cNvSpPr>
            <a:spLocks noChangeArrowheads="1"/>
          </p:cNvSpPr>
          <p:nvPr/>
        </p:nvSpPr>
        <p:spPr bwMode="auto">
          <a:xfrm>
            <a:off x="5791200" y="2996952"/>
            <a:ext cx="1600200" cy="73684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2400" dirty="0"/>
              <a:t>四期</a:t>
            </a:r>
          </a:p>
          <a:p>
            <a:pPr algn="ctr"/>
            <a:r>
              <a:rPr lang="ja-JP" altLang="en-US" sz="2400" dirty="0"/>
              <a:t>適法化時代</a:t>
            </a:r>
          </a:p>
        </p:txBody>
      </p:sp>
      <p:sp>
        <p:nvSpPr>
          <p:cNvPr id="196651" name="Oval 43"/>
          <p:cNvSpPr>
            <a:spLocks noChangeArrowheads="1"/>
          </p:cNvSpPr>
          <p:nvPr/>
        </p:nvSpPr>
        <p:spPr bwMode="auto">
          <a:xfrm>
            <a:off x="7543800" y="2924944"/>
            <a:ext cx="1371600" cy="808856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2400" dirty="0"/>
              <a:t>五期</a:t>
            </a:r>
          </a:p>
          <a:p>
            <a:pPr algn="ctr"/>
            <a:r>
              <a:rPr lang="ja-JP" altLang="en-US" sz="2400" dirty="0"/>
              <a:t>融合化</a:t>
            </a:r>
          </a:p>
        </p:txBody>
      </p:sp>
    </p:spTree>
    <p:extLst>
      <p:ext uri="{BB962C8B-B14F-4D97-AF65-F5344CB8AC3E}">
        <p14:creationId xmlns:p14="http://schemas.microsoft.com/office/powerpoint/2010/main" val="2259982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ln w="38100"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Autofit/>
          </a:bodyPr>
          <a:lstStyle/>
          <a:p>
            <a:r>
              <a:rPr kumimoji="1" lang="ja-JP" altLang="en-US" sz="2800" dirty="0" smtClean="0"/>
              <a:t>Ｂ２Ｂ規制の復活　</a:t>
            </a:r>
            <a:r>
              <a:rPr kumimoji="1" lang="en-US" altLang="ja-JP" sz="2800" dirty="0" smtClean="0"/>
              <a:t/>
            </a:r>
            <a:br>
              <a:rPr kumimoji="1" lang="en-US" altLang="ja-JP" sz="2800" dirty="0" smtClean="0"/>
            </a:br>
            <a:r>
              <a:rPr kumimoji="1" lang="ja-JP" altLang="en-US" sz="2800" dirty="0" smtClean="0"/>
              <a:t>ランドオペレーター規制</a:t>
            </a:r>
            <a:endParaRPr kumimoji="1" lang="ja-JP" altLang="en-US" sz="2800" dirty="0"/>
          </a:p>
        </p:txBody>
      </p:sp>
      <p:sp>
        <p:nvSpPr>
          <p:cNvPr id="4" name="縦書きテキスト プレースホルダー 3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5069160"/>
          </a:xfrm>
        </p:spPr>
        <p:txBody>
          <a:bodyPr vert="horz">
            <a:normAutofit fontScale="92500" lnSpcReduction="20000"/>
          </a:bodyPr>
          <a:lstStyle/>
          <a:p>
            <a:r>
              <a:rPr kumimoji="1" lang="ja-JP" altLang="en-US" dirty="0" smtClean="0"/>
              <a:t>戦後の外貨獲得政策（インバウンド）の一環として、国際観光ホテル整備法、通訳案内業法等が制定</a:t>
            </a:r>
            <a:endParaRPr kumimoji="1" lang="en-US" altLang="ja-JP" dirty="0" smtClean="0"/>
          </a:p>
          <a:p>
            <a:r>
              <a:rPr lang="ja-JP" altLang="en-US" dirty="0" smtClean="0"/>
              <a:t>１９５２年施政権返還に伴い、米国人観光客保護を日本国が責任を持つこととなり、旅行あっせん業法が制定された</a:t>
            </a:r>
            <a:endParaRPr lang="en-US" altLang="ja-JP" dirty="0" smtClean="0"/>
          </a:p>
          <a:p>
            <a:r>
              <a:rPr lang="ja-JP" altLang="en-US" dirty="0" smtClean="0"/>
              <a:t>１９７１年、増加する日本人海外旅行者の安全確保（アウトバウンド）のため、旅行業法に全面改正　</a:t>
            </a:r>
            <a:endParaRPr lang="en-US" altLang="ja-JP" dirty="0" smtClean="0"/>
          </a:p>
          <a:p>
            <a:r>
              <a:rPr kumimoji="1" lang="ja-JP" altLang="en-US" dirty="0" smtClean="0"/>
              <a:t>２０１８年　歴史は</a:t>
            </a:r>
            <a:r>
              <a:rPr kumimoji="1" lang="ja-JP" altLang="en-US" dirty="0"/>
              <a:t>繰り返</a:t>
            </a:r>
            <a:r>
              <a:rPr kumimoji="1" lang="ja-JP" altLang="en-US" dirty="0" smtClean="0"/>
              <a:t>されるのか、今度は中国人観光客保護のため、ランドオペレーターの規制が行われる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65820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観光庁 訪日旅行における手配構図の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6633"/>
            <a:ext cx="8243691" cy="6757384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5021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idx="4294967295"/>
          </p:nvPr>
        </p:nvSpPr>
        <p:spPr>
          <a:solidFill>
            <a:srgbClr val="FFFF00"/>
          </a:solidFill>
          <a:ln w="57150">
            <a:solidFill>
              <a:schemeClr val="tx1">
                <a:lumMod val="95000"/>
                <a:lumOff val="5000"/>
              </a:schemeClr>
            </a:solidFill>
          </a:ln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ja-JP" altLang="en-US" dirty="0" smtClean="0"/>
              <a:t>定食料金は自由に決められる不思議</a:t>
            </a:r>
            <a:endParaRPr lang="ja-JP" altLang="en-US" dirty="0"/>
          </a:p>
        </p:txBody>
      </p:sp>
      <p:sp>
        <p:nvSpPr>
          <p:cNvPr id="34819" name="コンテンツ プレースホルダ 2"/>
          <p:cNvSpPr>
            <a:spLocks/>
          </p:cNvSpPr>
          <p:nvPr/>
        </p:nvSpPr>
        <p:spPr bwMode="auto">
          <a:xfrm>
            <a:off x="468313" y="1557338"/>
            <a:ext cx="8229600" cy="530066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ja-JP" altLang="en-US" sz="3200" dirty="0" smtClean="0">
                <a:latin typeface="Calibri" pitchFamily="34" charset="0"/>
              </a:rPr>
              <a:t>パッケージツアーの</a:t>
            </a:r>
            <a:r>
              <a:rPr lang="ja-JP" altLang="en-US" sz="3200" dirty="0">
                <a:latin typeface="Calibri" pitchFamily="34" charset="0"/>
              </a:rPr>
              <a:t>包括料金制度の不思議</a:t>
            </a:r>
            <a:endParaRPr lang="en-US" altLang="ja-JP" sz="32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ja-JP" altLang="en-US" sz="3200" dirty="0" smtClean="0">
                <a:latin typeface="Calibri" pitchFamily="34" charset="0"/>
              </a:rPr>
              <a:t>パックを構成する個別の料金（鉄道、航空、宿泊、入園料等）は国内国外を問わず規制料金であるものは多い。</a:t>
            </a:r>
            <a:endParaRPr lang="en-US" altLang="ja-JP" sz="3200" dirty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ja-JP" altLang="en-US" sz="3200" dirty="0" smtClean="0">
                <a:latin typeface="Calibri" pitchFamily="34" charset="0"/>
              </a:rPr>
              <a:t>この商品をパックにしてまとめて販売すると、料金は自由に決められるようになっている。</a:t>
            </a:r>
            <a:endParaRPr lang="en-US" altLang="ja-JP" sz="3200" dirty="0" smtClean="0">
              <a:latin typeface="Calibri" pitchFamily="34" charset="0"/>
            </a:endParaRP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ja-JP" altLang="en-US" sz="3200" dirty="0" smtClean="0">
                <a:latin typeface="Calibri" pitchFamily="34" charset="0"/>
              </a:rPr>
              <a:t>欧州</a:t>
            </a:r>
            <a:r>
              <a:rPr lang="ja-JP" altLang="en-US" sz="3200" dirty="0">
                <a:latin typeface="Calibri" pitchFamily="34" charset="0"/>
              </a:rPr>
              <a:t>は複数</a:t>
            </a:r>
            <a:r>
              <a:rPr lang="ja-JP" altLang="en-US" sz="3200" dirty="0" smtClean="0">
                <a:latin typeface="Calibri" pitchFamily="34" charset="0"/>
              </a:rPr>
              <a:t>商品の組合せ販売</a:t>
            </a:r>
            <a:r>
              <a:rPr lang="ja-JP" altLang="en-US" sz="3200" dirty="0">
                <a:latin typeface="Calibri" pitchFamily="34" charset="0"/>
              </a:rPr>
              <a:t>が前提、我が国は単品パックも</a:t>
            </a:r>
            <a:r>
              <a:rPr lang="ja-JP" altLang="en-US" sz="3200" dirty="0" smtClean="0">
                <a:latin typeface="Calibri" pitchFamily="34" charset="0"/>
              </a:rPr>
              <a:t>可能・・</a:t>
            </a:r>
            <a:r>
              <a:rPr lang="ja-JP" altLang="en-US" sz="3200" dirty="0">
                <a:latin typeface="Calibri" pitchFamily="34" charset="0"/>
              </a:rPr>
              <a:t>・この構造は定着しており変更は困難であろう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endParaRPr lang="ja-JP" altLang="en-US" sz="32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Oval 2"/>
          <p:cNvSpPr>
            <a:spLocks noChangeArrowheads="1"/>
          </p:cNvSpPr>
          <p:nvPr/>
        </p:nvSpPr>
        <p:spPr bwMode="auto">
          <a:xfrm>
            <a:off x="6477000" y="533400"/>
            <a:ext cx="2133600" cy="1066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3200">
                <a:latin typeface="Times New Roman" pitchFamily="18" charset="0"/>
              </a:rPr>
              <a:t>通貨</a:t>
            </a:r>
          </a:p>
        </p:txBody>
      </p:sp>
      <p:sp>
        <p:nvSpPr>
          <p:cNvPr id="30723" name="Oval 3"/>
          <p:cNvSpPr>
            <a:spLocks noChangeArrowheads="1"/>
          </p:cNvSpPr>
          <p:nvPr/>
        </p:nvSpPr>
        <p:spPr bwMode="auto">
          <a:xfrm>
            <a:off x="638175" y="404813"/>
            <a:ext cx="2133600" cy="10668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3200">
                <a:latin typeface="Times New Roman" pitchFamily="18" charset="0"/>
              </a:rPr>
              <a:t>電子通貨</a:t>
            </a:r>
          </a:p>
        </p:txBody>
      </p:sp>
      <p:sp>
        <p:nvSpPr>
          <p:cNvPr id="30724" name="Oval 4"/>
          <p:cNvSpPr>
            <a:spLocks noChangeArrowheads="1"/>
          </p:cNvSpPr>
          <p:nvPr/>
        </p:nvSpPr>
        <p:spPr bwMode="auto">
          <a:xfrm>
            <a:off x="638175" y="1700213"/>
            <a:ext cx="1557338" cy="10668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3200">
                <a:latin typeface="Times New Roman" pitchFamily="18" charset="0"/>
              </a:rPr>
              <a:t>手配</a:t>
            </a:r>
          </a:p>
          <a:p>
            <a:pPr algn="ctr"/>
            <a:r>
              <a:rPr lang="ja-JP" altLang="en-US" sz="3200">
                <a:latin typeface="Times New Roman" pitchFamily="18" charset="0"/>
              </a:rPr>
              <a:t>旅行</a:t>
            </a:r>
          </a:p>
        </p:txBody>
      </p:sp>
      <p:sp>
        <p:nvSpPr>
          <p:cNvPr id="30725" name="Oval 5"/>
          <p:cNvSpPr>
            <a:spLocks noChangeArrowheads="1"/>
          </p:cNvSpPr>
          <p:nvPr/>
        </p:nvSpPr>
        <p:spPr bwMode="auto">
          <a:xfrm>
            <a:off x="7092950" y="1649413"/>
            <a:ext cx="1190625" cy="1203325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3200">
                <a:latin typeface="Times New Roman" pitchFamily="18" charset="0"/>
              </a:rPr>
              <a:t>主催</a:t>
            </a:r>
          </a:p>
          <a:p>
            <a:pPr algn="ctr"/>
            <a:r>
              <a:rPr lang="ja-JP" altLang="en-US" sz="3200">
                <a:latin typeface="Times New Roman" pitchFamily="18" charset="0"/>
              </a:rPr>
              <a:t>旅行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4114800" y="333375"/>
            <a:ext cx="838200" cy="5537200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ja-JP" altLang="en-US" sz="4400">
                <a:latin typeface="Times New Roman" pitchFamily="18" charset="0"/>
              </a:rPr>
              <a:t>特定・不特定性</a:t>
            </a:r>
          </a:p>
        </p:txBody>
      </p:sp>
      <p:sp>
        <p:nvSpPr>
          <p:cNvPr id="30727" name="Oval 7"/>
          <p:cNvSpPr>
            <a:spLocks noChangeArrowheads="1"/>
          </p:cNvSpPr>
          <p:nvPr/>
        </p:nvSpPr>
        <p:spPr bwMode="auto">
          <a:xfrm>
            <a:off x="323850" y="5746750"/>
            <a:ext cx="2133600" cy="1066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4000">
                <a:latin typeface="Times New Roman" pitchFamily="18" charset="0"/>
              </a:rPr>
              <a:t>自家用</a:t>
            </a:r>
          </a:p>
        </p:txBody>
      </p:sp>
      <p:sp>
        <p:nvSpPr>
          <p:cNvPr id="30728" name="Oval 8"/>
          <p:cNvSpPr>
            <a:spLocks noChangeArrowheads="1"/>
          </p:cNvSpPr>
          <p:nvPr/>
        </p:nvSpPr>
        <p:spPr bwMode="auto">
          <a:xfrm>
            <a:off x="6659563" y="5734050"/>
            <a:ext cx="2133600" cy="1066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4000">
                <a:latin typeface="Times New Roman" pitchFamily="18" charset="0"/>
              </a:rPr>
              <a:t>他人用</a:t>
            </a:r>
          </a:p>
        </p:txBody>
      </p:sp>
      <p:sp>
        <p:nvSpPr>
          <p:cNvPr id="30729" name="Oval 9"/>
          <p:cNvSpPr>
            <a:spLocks noChangeArrowheads="1"/>
          </p:cNvSpPr>
          <p:nvPr/>
        </p:nvSpPr>
        <p:spPr bwMode="auto">
          <a:xfrm>
            <a:off x="609600" y="2924175"/>
            <a:ext cx="2133600" cy="1296988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4000">
                <a:latin typeface="Times New Roman" pitchFamily="18" charset="0"/>
              </a:rPr>
              <a:t>貸切</a:t>
            </a:r>
          </a:p>
          <a:p>
            <a:pPr algn="ctr"/>
            <a:r>
              <a:rPr lang="ja-JP" altLang="en-US" sz="4000">
                <a:latin typeface="Times New Roman" pitchFamily="18" charset="0"/>
              </a:rPr>
              <a:t>交通</a:t>
            </a:r>
          </a:p>
        </p:txBody>
      </p:sp>
      <p:sp>
        <p:nvSpPr>
          <p:cNvPr id="30730" name="Oval 10"/>
          <p:cNvSpPr>
            <a:spLocks noChangeArrowheads="1"/>
          </p:cNvSpPr>
          <p:nvPr/>
        </p:nvSpPr>
        <p:spPr bwMode="auto">
          <a:xfrm>
            <a:off x="6615113" y="2924175"/>
            <a:ext cx="2133600" cy="1211263"/>
          </a:xfrm>
          <a:prstGeom prst="ellips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4000">
                <a:latin typeface="Times New Roman" pitchFamily="18" charset="0"/>
              </a:rPr>
              <a:t>乗合</a:t>
            </a:r>
          </a:p>
          <a:p>
            <a:pPr algn="ctr"/>
            <a:r>
              <a:rPr lang="ja-JP" altLang="en-US" sz="4000">
                <a:latin typeface="Times New Roman" pitchFamily="18" charset="0"/>
              </a:rPr>
              <a:t>交通</a:t>
            </a:r>
          </a:p>
        </p:txBody>
      </p:sp>
      <p:sp>
        <p:nvSpPr>
          <p:cNvPr id="30731" name="AutoShape 11"/>
          <p:cNvSpPr>
            <a:spLocks noChangeArrowheads="1"/>
          </p:cNvSpPr>
          <p:nvPr/>
        </p:nvSpPr>
        <p:spPr bwMode="auto">
          <a:xfrm>
            <a:off x="2698750" y="-171450"/>
            <a:ext cx="1368425" cy="1020763"/>
          </a:xfrm>
          <a:prstGeom prst="leftArrow">
            <a:avLst>
              <a:gd name="adj1" fmla="val 50000"/>
              <a:gd name="adj2" fmla="val 33515"/>
            </a:avLst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2400">
                <a:latin typeface="Times New Roman" pitchFamily="18" charset="0"/>
              </a:rPr>
              <a:t>特定少数</a:t>
            </a:r>
          </a:p>
        </p:txBody>
      </p:sp>
      <p:sp>
        <p:nvSpPr>
          <p:cNvPr id="30732" name="AutoShape 12"/>
          <p:cNvSpPr>
            <a:spLocks noChangeArrowheads="1"/>
          </p:cNvSpPr>
          <p:nvPr/>
        </p:nvSpPr>
        <p:spPr bwMode="auto">
          <a:xfrm>
            <a:off x="5008563" y="-171450"/>
            <a:ext cx="1577975" cy="1079500"/>
          </a:xfrm>
          <a:prstGeom prst="rightArrow">
            <a:avLst>
              <a:gd name="adj1" fmla="val 50000"/>
              <a:gd name="adj2" fmla="val 36544"/>
            </a:avLst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2400">
                <a:latin typeface="Times New Roman" pitchFamily="18" charset="0"/>
              </a:rPr>
              <a:t>不特定多数</a:t>
            </a:r>
          </a:p>
        </p:txBody>
      </p:sp>
      <p:sp>
        <p:nvSpPr>
          <p:cNvPr id="30733" name="Oval 13"/>
          <p:cNvSpPr>
            <a:spLocks noChangeArrowheads="1"/>
          </p:cNvSpPr>
          <p:nvPr/>
        </p:nvSpPr>
        <p:spPr bwMode="auto">
          <a:xfrm>
            <a:off x="7956550" y="646113"/>
            <a:ext cx="814388" cy="6223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>
                <a:latin typeface="Times New Roman" pitchFamily="18" charset="0"/>
              </a:rPr>
              <a:t>強制力</a:t>
            </a:r>
          </a:p>
        </p:txBody>
      </p:sp>
      <p:sp>
        <p:nvSpPr>
          <p:cNvPr id="30734" name="Oval 14"/>
          <p:cNvSpPr>
            <a:spLocks noChangeArrowheads="1"/>
          </p:cNvSpPr>
          <p:nvPr/>
        </p:nvSpPr>
        <p:spPr bwMode="auto">
          <a:xfrm>
            <a:off x="5364163" y="3222625"/>
            <a:ext cx="936625" cy="7683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2400">
                <a:latin typeface="Times New Roman" pitchFamily="18" charset="0"/>
              </a:rPr>
              <a:t>座席</a:t>
            </a:r>
          </a:p>
          <a:p>
            <a:pPr algn="ctr"/>
            <a:r>
              <a:rPr lang="ja-JP" altLang="en-US" sz="2400">
                <a:latin typeface="Times New Roman" pitchFamily="18" charset="0"/>
              </a:rPr>
              <a:t>指定</a:t>
            </a:r>
          </a:p>
        </p:txBody>
      </p:sp>
      <p:sp>
        <p:nvSpPr>
          <p:cNvPr id="30735" name="AutoShape 15"/>
          <p:cNvSpPr>
            <a:spLocks noChangeArrowheads="1"/>
          </p:cNvSpPr>
          <p:nvPr/>
        </p:nvSpPr>
        <p:spPr bwMode="auto">
          <a:xfrm>
            <a:off x="3200400" y="4941888"/>
            <a:ext cx="2590800" cy="928687"/>
          </a:xfrm>
          <a:prstGeom prst="leftRightArrow">
            <a:avLst>
              <a:gd name="adj1" fmla="val 50000"/>
              <a:gd name="adj2" fmla="val 5579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3200">
                <a:latin typeface="Times New Roman" pitchFamily="18" charset="0"/>
              </a:rPr>
              <a:t>相対化</a:t>
            </a:r>
          </a:p>
        </p:txBody>
      </p:sp>
      <p:sp>
        <p:nvSpPr>
          <p:cNvPr id="30738" name="Oval 18"/>
          <p:cNvSpPr>
            <a:spLocks noChangeArrowheads="1"/>
          </p:cNvSpPr>
          <p:nvPr/>
        </p:nvSpPr>
        <p:spPr bwMode="auto">
          <a:xfrm>
            <a:off x="757238" y="4365625"/>
            <a:ext cx="1943100" cy="1223963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2800">
                <a:latin typeface="Times New Roman" pitchFamily="18" charset="0"/>
              </a:rPr>
              <a:t>会員制</a:t>
            </a:r>
          </a:p>
          <a:p>
            <a:pPr algn="ctr"/>
            <a:r>
              <a:rPr lang="ja-JP" altLang="en-US" sz="2000">
                <a:latin typeface="Times New Roman" pitchFamily="18" charset="0"/>
              </a:rPr>
              <a:t>宿泊・居住</a:t>
            </a:r>
          </a:p>
          <a:p>
            <a:pPr algn="ctr"/>
            <a:r>
              <a:rPr lang="ja-JP" altLang="en-US" sz="2000">
                <a:latin typeface="Times New Roman" pitchFamily="18" charset="0"/>
              </a:rPr>
              <a:t>施設</a:t>
            </a:r>
          </a:p>
        </p:txBody>
      </p:sp>
      <p:sp>
        <p:nvSpPr>
          <p:cNvPr id="30739" name="Oval 19"/>
          <p:cNvSpPr>
            <a:spLocks noChangeArrowheads="1"/>
          </p:cNvSpPr>
          <p:nvPr/>
        </p:nvSpPr>
        <p:spPr bwMode="auto">
          <a:xfrm>
            <a:off x="6615113" y="4435475"/>
            <a:ext cx="2133600" cy="1081088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2800">
                <a:latin typeface="Times New Roman" pitchFamily="18" charset="0"/>
              </a:rPr>
              <a:t>ホテル</a:t>
            </a:r>
          </a:p>
          <a:p>
            <a:pPr algn="ctr"/>
            <a:r>
              <a:rPr lang="ja-JP" altLang="en-US" sz="2800">
                <a:latin typeface="Times New Roman" pitchFamily="18" charset="0"/>
              </a:rPr>
              <a:t>旅館</a:t>
            </a:r>
          </a:p>
        </p:txBody>
      </p:sp>
      <p:sp>
        <p:nvSpPr>
          <p:cNvPr id="30740" name="Oval 20"/>
          <p:cNvSpPr>
            <a:spLocks noChangeArrowheads="1"/>
          </p:cNvSpPr>
          <p:nvPr/>
        </p:nvSpPr>
        <p:spPr bwMode="auto">
          <a:xfrm>
            <a:off x="2843213" y="693738"/>
            <a:ext cx="1054100" cy="863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2000">
                <a:latin typeface="Times New Roman" pitchFamily="18" charset="0"/>
              </a:rPr>
              <a:t>地域</a:t>
            </a:r>
          </a:p>
          <a:p>
            <a:pPr algn="ctr"/>
            <a:r>
              <a:rPr lang="ja-JP" altLang="en-US" sz="2000">
                <a:latin typeface="Times New Roman" pitchFamily="18" charset="0"/>
              </a:rPr>
              <a:t>通貨</a:t>
            </a:r>
          </a:p>
        </p:txBody>
      </p:sp>
      <p:sp>
        <p:nvSpPr>
          <p:cNvPr id="30741" name="Oval 21"/>
          <p:cNvSpPr>
            <a:spLocks noChangeArrowheads="1"/>
          </p:cNvSpPr>
          <p:nvPr/>
        </p:nvSpPr>
        <p:spPr bwMode="auto">
          <a:xfrm>
            <a:off x="2700338" y="1628775"/>
            <a:ext cx="1584325" cy="137795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2400">
                <a:latin typeface="Times New Roman" pitchFamily="18" charset="0"/>
              </a:rPr>
              <a:t>企画</a:t>
            </a:r>
          </a:p>
          <a:p>
            <a:pPr algn="ctr"/>
            <a:r>
              <a:rPr lang="ja-JP" altLang="en-US" sz="2400">
                <a:latin typeface="Times New Roman" pitchFamily="18" charset="0"/>
              </a:rPr>
              <a:t>旅行</a:t>
            </a:r>
          </a:p>
          <a:p>
            <a:pPr algn="ctr"/>
            <a:r>
              <a:rPr lang="en-US" altLang="ja-JP" sz="2400">
                <a:latin typeface="Times New Roman" pitchFamily="18" charset="0"/>
              </a:rPr>
              <a:t>(</a:t>
            </a:r>
            <a:r>
              <a:rPr lang="ja-JP" altLang="en-US" sz="2400">
                <a:latin typeface="Times New Roman" pitchFamily="18" charset="0"/>
              </a:rPr>
              <a:t>注文</a:t>
            </a:r>
            <a:r>
              <a:rPr lang="en-US" altLang="ja-JP" sz="2400">
                <a:latin typeface="Times New Roman" pitchFamily="18" charset="0"/>
              </a:rPr>
              <a:t>)</a:t>
            </a:r>
          </a:p>
        </p:txBody>
      </p:sp>
      <p:sp>
        <p:nvSpPr>
          <p:cNvPr id="30742" name="AutoShape 22"/>
          <p:cNvSpPr>
            <a:spLocks noChangeArrowheads="1"/>
          </p:cNvSpPr>
          <p:nvPr/>
        </p:nvSpPr>
        <p:spPr bwMode="auto">
          <a:xfrm>
            <a:off x="2627313" y="5870575"/>
            <a:ext cx="3959225" cy="930275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 sz="3200" b="1" dirty="0" smtClean="0"/>
              <a:t>ICT</a:t>
            </a:r>
            <a:endParaRPr lang="ja-JP" altLang="en-US" sz="3200" b="1" dirty="0"/>
          </a:p>
          <a:p>
            <a:pPr algn="ctr"/>
            <a:r>
              <a:rPr lang="ja-JP" altLang="en-US" sz="2400" b="1" dirty="0"/>
              <a:t>「個」の確立</a:t>
            </a:r>
          </a:p>
        </p:txBody>
      </p:sp>
      <p:sp>
        <p:nvSpPr>
          <p:cNvPr id="30743" name="Oval 23"/>
          <p:cNvSpPr>
            <a:spLocks noChangeArrowheads="1"/>
          </p:cNvSpPr>
          <p:nvPr/>
        </p:nvSpPr>
        <p:spPr bwMode="auto">
          <a:xfrm>
            <a:off x="4787900" y="1557338"/>
            <a:ext cx="1585913" cy="137795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ja-JP" altLang="en-US" sz="2400">
                <a:latin typeface="Times New Roman" pitchFamily="18" charset="0"/>
              </a:rPr>
              <a:t>企画</a:t>
            </a:r>
          </a:p>
          <a:p>
            <a:pPr algn="ctr"/>
            <a:r>
              <a:rPr lang="ja-JP" altLang="en-US" sz="2400">
                <a:latin typeface="Times New Roman" pitchFamily="18" charset="0"/>
              </a:rPr>
              <a:t>旅行</a:t>
            </a:r>
          </a:p>
          <a:p>
            <a:pPr algn="ctr"/>
            <a:r>
              <a:rPr lang="ja-JP" altLang="en-US" sz="2400">
                <a:latin typeface="Times New Roman" pitchFamily="18" charset="0"/>
              </a:rPr>
              <a:t>（募集）</a:t>
            </a:r>
          </a:p>
        </p:txBody>
      </p:sp>
      <p:sp>
        <p:nvSpPr>
          <p:cNvPr id="30744" name="Oval 24"/>
          <p:cNvSpPr>
            <a:spLocks noChangeArrowheads="1"/>
          </p:cNvSpPr>
          <p:nvPr/>
        </p:nvSpPr>
        <p:spPr bwMode="auto">
          <a:xfrm>
            <a:off x="5364163" y="4173538"/>
            <a:ext cx="1009650" cy="9842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ja-JP" sz="2400">
                <a:latin typeface="Times New Roman" pitchFamily="18" charset="0"/>
              </a:rPr>
              <a:t>CRM</a:t>
            </a:r>
          </a:p>
          <a:p>
            <a:pPr algn="ctr"/>
            <a:r>
              <a:rPr lang="ja-JP" altLang="en-US" sz="1600">
                <a:latin typeface="Times New Roman" pitchFamily="18" charset="0"/>
              </a:rPr>
              <a:t>囲い込み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994122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ja-JP" altLang="en-US" dirty="0"/>
              <a:t>わが国旅行業制度の沿革的分析 </a:t>
            </a: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1833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0" y="1417638"/>
          <a:ext cx="9144000" cy="541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スライド" r:id="rId4" imgW="2796388" imgH="2098528" progId="PowerPoint.Slide.8">
                  <p:embed/>
                </p:oleObj>
              </mc:Choice>
              <mc:Fallback>
                <p:oleObj name="スライド" r:id="rId4" imgW="2796388" imgH="2098528" progId="PowerPoint.Slide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417638"/>
                        <a:ext cx="9144000" cy="5411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00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1773</Words>
  <Application>Microsoft Office PowerPoint</Application>
  <PresentationFormat>画面に合わせる (4:3)</PresentationFormat>
  <Paragraphs>565</Paragraphs>
  <Slides>35</Slides>
  <Notes>32</Notes>
  <HiddenSlides>1</HiddenSlides>
  <MMClips>0</MMClips>
  <ScaleCrop>false</ScaleCrop>
  <HeadingPairs>
    <vt:vector size="8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35</vt:i4>
      </vt:variant>
    </vt:vector>
  </HeadingPairs>
  <TitlesOfParts>
    <vt:vector size="46" baseType="lpstr">
      <vt:lpstr>ＤＦ特太ゴシック体</vt:lpstr>
      <vt:lpstr>HGPｺﾞｼｯｸE</vt:lpstr>
      <vt:lpstr>ＭＳ Ｐゴシック</vt:lpstr>
      <vt:lpstr>ＭＳ ゴシック</vt:lpstr>
      <vt:lpstr>ＭＳ 明朝</vt:lpstr>
      <vt:lpstr>Arial</vt:lpstr>
      <vt:lpstr>Calibri</vt:lpstr>
      <vt:lpstr>Century</vt:lpstr>
      <vt:lpstr>Times New Roman</vt:lpstr>
      <vt:lpstr>Office テーマ</vt:lpstr>
      <vt:lpstr>スライド</vt:lpstr>
      <vt:lpstr>第１回の承前 旅行業制度  インバウンド→アウトバウンド→インバウンドの歴史 ～パック料金の不思議～</vt:lpstr>
      <vt:lpstr>PowerPoint プレゼンテーション</vt:lpstr>
      <vt:lpstr>PowerPoint プレゼンテーション</vt:lpstr>
      <vt:lpstr>PowerPoint プレゼンテーション</vt:lpstr>
      <vt:lpstr>Ｂ２Ｂ規制の復活　 ランドオペレーター規制</vt:lpstr>
      <vt:lpstr>PowerPoint プレゼンテーション</vt:lpstr>
      <vt:lpstr>定食料金は自由に決められる不思議</vt:lpstr>
      <vt:lpstr>PowerPoint プレゼンテーション</vt:lpstr>
      <vt:lpstr>わが国旅行業制度の沿革的分析 </vt:lpstr>
      <vt:lpstr>PowerPoint プレゼンテーション</vt:lpstr>
      <vt:lpstr>発地主義(旅客)と属地主義(貨物) 法制度比較 </vt:lpstr>
      <vt:lpstr>日本とドイツの比較</vt:lpstr>
      <vt:lpstr>包括代金制度の矛盾 </vt:lpstr>
      <vt:lpstr>単品主催</vt:lpstr>
      <vt:lpstr>PowerPoint プレゼンテーション</vt:lpstr>
      <vt:lpstr>旅行業(主催旅行)と旅客運送事業の法制度関係 </vt:lpstr>
      <vt:lpstr>以下は参考資料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旅行あっ旋業法時代の貸切バス 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旅行業の公的規制 </vt:lpstr>
      <vt:lpstr>PowerPoint プレゼンテーション</vt:lpstr>
      <vt:lpstr>主催(企画)旅行業務の規定の仕方 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観光と税制</dc:title>
  <dc:creator>owner</dc:creator>
  <cp:lastModifiedBy>寺前秀一</cp:lastModifiedBy>
  <cp:revision>19</cp:revision>
  <dcterms:created xsi:type="dcterms:W3CDTF">2014-03-13T23:57:55Z</dcterms:created>
  <dcterms:modified xsi:type="dcterms:W3CDTF">2017-09-07T04:01:51Z</dcterms:modified>
</cp:coreProperties>
</file>